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458677-BA9E-ED3E-A170-CC7D1BF8C219}" v="793" dt="2020-04-20T11:22:10.741"/>
    <p1510:client id="{228C0C4A-FF83-E27B-6741-A5C471BB3BBF}" v="397" dt="2020-04-20T13:14:40.252"/>
    <p1510:client id="{AB792EFC-2938-CD8E-CE62-5DA33928D4DB}" v="12" dt="2020-04-20T15:19:36.2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hyperlink" Target="https://de.wikipedia.org/wiki/Wettervorhersage" TargetMode="External"/><Relationship Id="rId7" Type="http://schemas.openxmlformats.org/officeDocument/2006/relationships/hyperlink" Target="http://commons.wikimedia.org/wiki/File:Weather_Rounded.svg" TargetMode="External"/><Relationship Id="rId12" Type="http://schemas.openxmlformats.org/officeDocument/2006/relationships/hyperlink" Target="http://mashil.deviantart.com/art/A-windy-day-32542135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hyperlink" Target="https://commons.wikimedia.org/wiki/File:Weather-drizzle.sv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fr.wikipedia.org/wiki/Cumulus" TargetMode="External"/><Relationship Id="rId14" Type="http://schemas.openxmlformats.org/officeDocument/2006/relationships/hyperlink" Target="https://grow-clever.com/2016/01/20-igr-dlya-progulki-zimoj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Weather_Rounded.svg" TargetMode="External"/><Relationship Id="rId13" Type="http://schemas.openxmlformats.org/officeDocument/2006/relationships/hyperlink" Target="http://mashil.deviantart.com/art/A-windy-day-325421354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video" Target="https://www.youtube.com/embed/WrjZzVQOEj4?feature=oembed" TargetMode="External"/><Relationship Id="rId6" Type="http://schemas.openxmlformats.org/officeDocument/2006/relationships/hyperlink" Target="https://commons.wikimedia.org/wiki/File:Weather-drizzle.svg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hyperlink" Target="https://grow-clever.com/2016/01/20-igr-dlya-progulki-zimoj/" TargetMode="External"/><Relationship Id="rId10" Type="http://schemas.openxmlformats.org/officeDocument/2006/relationships/hyperlink" Target="https://fr.wikipedia.org/wiki/Cumulus" TargetMode="External"/><Relationship Id="rId4" Type="http://schemas.openxmlformats.org/officeDocument/2006/relationships/hyperlink" Target="https://de.wikipedia.org/wiki/Wettervorhersage" TargetMode="External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eg"/><Relationship Id="rId3" Type="http://schemas.openxmlformats.org/officeDocument/2006/relationships/hyperlink" Target="https://de.wikipedia.org/wiki/Wettervorhersage" TargetMode="External"/><Relationship Id="rId7" Type="http://schemas.openxmlformats.org/officeDocument/2006/relationships/hyperlink" Target="http://commons.wikimedia.org/wiki/File:Weather_Rounded.svg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mashil.deviantart.com/art/A-windy-day-325421354" TargetMode="External"/><Relationship Id="rId5" Type="http://schemas.openxmlformats.org/officeDocument/2006/relationships/hyperlink" Target="https://fr.wikipedia.org/wiki/Cumulus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hyperlink" Target="https://commons.wikimedia.org/wiki/File:Weather-drizzle.svg" TargetMode="External"/><Relationship Id="rId14" Type="http://schemas.openxmlformats.org/officeDocument/2006/relationships/hyperlink" Target="https://grow-clever.com/2016/01/20-igr-dlya-progulki-zimoj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e.wikipedia.org/wiki/Wettervorhersage" TargetMode="External"/><Relationship Id="rId7" Type="http://schemas.openxmlformats.org/officeDocument/2006/relationships/hyperlink" Target="https://fr.wikipedia.org/wiki/Cumul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hyperlink" Target="http://mashil.deviantart.com/art/A-windy-day-325421354" TargetMode="External"/><Relationship Id="rId5" Type="http://schemas.openxmlformats.org/officeDocument/2006/relationships/hyperlink" Target="http://commons.wikimedia.org/wiki/File:Weather_Rounded.sv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hyperlink" Target="https://sv.wikipedia.org/wiki/Fil:Flag_map_of_Wales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cs typeface="Calibri Light"/>
              </a:rPr>
              <a:t>Y </a:t>
            </a:r>
            <a:r>
              <a:rPr lang="en-US" b="1" dirty="0" err="1">
                <a:solidFill>
                  <a:srgbClr val="FFFFFF"/>
                </a:solidFill>
                <a:cs typeface="Calibri Light"/>
              </a:rPr>
              <a:t>Tywydd</a:t>
            </a:r>
            <a:endParaRPr lang="en-US" b="1" dirty="0" err="1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Weather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1F14-1DAA-417C-AB44-BD1924AEE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cs typeface="Calibri Light"/>
              </a:rPr>
              <a:t>Sut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mae'r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tywydd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heddiw</a:t>
            </a:r>
            <a:r>
              <a:rPr lang="en-US" b="1" dirty="0">
                <a:cs typeface="Calibri Light"/>
              </a:rPr>
              <a:t>? </a:t>
            </a:r>
            <a:endParaRPr lang="en-US" sz="18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0B51-7029-4862-B85B-F5B58A36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3" y="1638719"/>
            <a:ext cx="10515600" cy="40494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heulog</a:t>
            </a:r>
            <a:r>
              <a:rPr lang="en-US" sz="4000" dirty="0">
                <a:cs typeface="Calibri"/>
              </a:rPr>
              <a:t>                 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gymylog</a:t>
            </a: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braf</a:t>
            </a:r>
            <a:r>
              <a:rPr lang="en-US" sz="4000" dirty="0">
                <a:cs typeface="Calibri"/>
              </a:rPr>
              <a:t>                      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bwrw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glaw</a:t>
            </a:r>
            <a:endParaRPr lang="en-US" sz="4000" dirty="0">
              <a:cs typeface="Calibri"/>
            </a:endParaRP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wyntog</a:t>
            </a:r>
            <a:r>
              <a:rPr lang="en-US" sz="4000" dirty="0">
                <a:cs typeface="Calibri"/>
              </a:rPr>
              <a:t>                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oer</a:t>
            </a:r>
            <a:endParaRPr lang="en-US" sz="4000" dirty="0">
              <a:cs typeface="Calibri"/>
            </a:endParaRP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bwrw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eira</a:t>
            </a:r>
            <a:endParaRPr lang="en-US" sz="400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096DCAF-C8D2-4D54-99E9-CAB826AE5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64966" y="2086154"/>
            <a:ext cx="845389" cy="831012"/>
          </a:xfrm>
          <a:prstGeom prst="rect">
            <a:avLst/>
          </a:prstGeom>
        </p:spPr>
      </p:pic>
      <p:pic>
        <p:nvPicPr>
          <p:cNvPr id="8" name="Picture 8" descr="A picture containing computer, keyboard, light&#10;&#10;Description generated with very high confidence">
            <a:extLst>
              <a:ext uri="{FF2B5EF4-FFF2-40B4-BE49-F238E27FC236}">
                <a16:creationId xmlns:a16="http://schemas.microsoft.com/office/drawing/2014/main" id="{AA9C2D2C-7214-42DC-8A2C-939EAC25E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13985" y="2992261"/>
            <a:ext cx="874144" cy="873477"/>
          </a:xfrm>
          <a:prstGeom prst="rect">
            <a:avLst/>
          </a:prstGeom>
        </p:spPr>
      </p:pic>
      <p:pic>
        <p:nvPicPr>
          <p:cNvPr id="12" name="Picture 12" descr="A close up of graphics&#10;&#10;Description generated with high confidence">
            <a:extLst>
              <a:ext uri="{FF2B5EF4-FFF2-40B4-BE49-F238E27FC236}">
                <a16:creationId xmlns:a16="http://schemas.microsoft.com/office/drawing/2014/main" id="{4DC51DD6-55EF-49EC-BBC2-C16AB9348C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3602966" y="2920041"/>
            <a:ext cx="773503" cy="787881"/>
          </a:xfrm>
          <a:prstGeom prst="rect">
            <a:avLst/>
          </a:prstGeom>
        </p:spPr>
      </p:pic>
      <p:pic>
        <p:nvPicPr>
          <p:cNvPr id="16" name="Picture 16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47F9C65C-1992-4D02-A6FB-AFD182901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512060" y="2012112"/>
            <a:ext cx="1176068" cy="835324"/>
          </a:xfrm>
          <a:prstGeom prst="rect">
            <a:avLst/>
          </a:prstGeom>
        </p:spPr>
      </p:pic>
      <p:pic>
        <p:nvPicPr>
          <p:cNvPr id="22" name="Picture 2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56655506-6B61-4077-834B-28B4E57E1F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3116" y="4144750"/>
            <a:ext cx="1032294" cy="1228313"/>
          </a:xfrm>
          <a:prstGeom prst="rect">
            <a:avLst/>
          </a:prstGeom>
        </p:spPr>
      </p:pic>
      <p:pic>
        <p:nvPicPr>
          <p:cNvPr id="24" name="Picture 2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E6FE05F8-F3F5-4F6C-AEAE-97984287BB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364965" y="3758262"/>
            <a:ext cx="1147313" cy="1181776"/>
          </a:xfrm>
          <a:prstGeom prst="rect">
            <a:avLst/>
          </a:prstGeom>
        </p:spPr>
      </p:pic>
      <p:pic>
        <p:nvPicPr>
          <p:cNvPr id="5" name="Picture 5" descr="A couple of people that are standing in the snow&#10;&#10;Description generated with very high confidence">
            <a:extLst>
              <a:ext uri="{FF2B5EF4-FFF2-40B4-BE49-F238E27FC236}">
                <a16:creationId xmlns:a16="http://schemas.microsoft.com/office/drawing/2014/main" id="{D806E10B-FE8E-48FA-A252-71273AF9B4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738778" y="5115939"/>
            <a:ext cx="1693653" cy="11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1F14-1DAA-417C-AB44-BD1924AEE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06"/>
            <a:ext cx="10515600" cy="1325563"/>
          </a:xfrm>
        </p:spPr>
        <p:txBody>
          <a:bodyPr/>
          <a:lstStyle/>
          <a:p>
            <a:r>
              <a:rPr lang="en-US" b="1" dirty="0" err="1">
                <a:cs typeface="Calibri Light"/>
              </a:rPr>
              <a:t>Sut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mae'r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tywydd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heddiw</a:t>
            </a:r>
            <a:r>
              <a:rPr lang="en-US" b="1" dirty="0">
                <a:cs typeface="Calibri Light"/>
              </a:rPr>
              <a:t>? </a:t>
            </a:r>
            <a:endParaRPr lang="en-US" sz="18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10B51-7029-4862-B85B-F5B58A36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313" y="1216681"/>
            <a:ext cx="10515600" cy="404941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heulog</a:t>
            </a:r>
            <a:r>
              <a:rPr lang="en-US" sz="4000" dirty="0">
                <a:cs typeface="Calibri"/>
              </a:rPr>
              <a:t>                 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gymylog</a:t>
            </a:r>
            <a:endParaRPr lang="en-US" sz="3200" dirty="0">
              <a:cs typeface="Calibri"/>
            </a:endParaRP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braf</a:t>
            </a:r>
            <a:r>
              <a:rPr lang="en-US" sz="4000" dirty="0">
                <a:cs typeface="Calibri"/>
              </a:rPr>
              <a:t>                      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bwrw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glaw</a:t>
            </a:r>
            <a:endParaRPr lang="en-US" sz="4000" dirty="0">
              <a:cs typeface="Calibri"/>
            </a:endParaRP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wyntog</a:t>
            </a:r>
            <a:r>
              <a:rPr lang="en-US" sz="4000" dirty="0">
                <a:cs typeface="Calibri"/>
              </a:rPr>
              <a:t>                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oer</a:t>
            </a:r>
            <a:endParaRPr lang="en-US" sz="4000" dirty="0">
              <a:cs typeface="Calibri"/>
            </a:endParaRPr>
          </a:p>
          <a:p>
            <a:pPr marL="0" indent="0">
              <a:buNone/>
            </a:pPr>
            <a:endParaRPr lang="en-US" sz="4000" dirty="0">
              <a:cs typeface="Calibri"/>
            </a:endParaRPr>
          </a:p>
          <a:p>
            <a:pPr marL="0" indent="0">
              <a:buNone/>
            </a:pPr>
            <a:r>
              <a:rPr lang="en-US" sz="4000" dirty="0">
                <a:cs typeface="Calibri"/>
              </a:rPr>
              <a:t>Mae </a:t>
            </a:r>
            <a:r>
              <a:rPr lang="en-US" sz="4000" dirty="0" err="1">
                <a:cs typeface="Calibri"/>
              </a:rPr>
              <a:t>hi'n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bwrw</a:t>
            </a:r>
            <a:r>
              <a:rPr lang="en-US" sz="4000" dirty="0">
                <a:cs typeface="Calibri"/>
              </a:rPr>
              <a:t> </a:t>
            </a:r>
            <a:r>
              <a:rPr lang="en-US" sz="4000" dirty="0" err="1">
                <a:cs typeface="Calibri"/>
              </a:rPr>
              <a:t>eira</a:t>
            </a:r>
            <a:endParaRPr lang="en-US" sz="4000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096DCAF-C8D2-4D54-99E9-CAB826AE5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64965" y="1610720"/>
            <a:ext cx="845389" cy="831012"/>
          </a:xfrm>
          <a:prstGeom prst="rect">
            <a:avLst/>
          </a:prstGeom>
        </p:spPr>
      </p:pic>
      <p:pic>
        <p:nvPicPr>
          <p:cNvPr id="8" name="Picture 8" descr="A picture containing computer, keyboard, light&#10;&#10;Description generated with very high confidence">
            <a:extLst>
              <a:ext uri="{FF2B5EF4-FFF2-40B4-BE49-F238E27FC236}">
                <a16:creationId xmlns:a16="http://schemas.microsoft.com/office/drawing/2014/main" id="{AA9C2D2C-7214-42DC-8A2C-939EAC25E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813985" y="2513952"/>
            <a:ext cx="874144" cy="873477"/>
          </a:xfrm>
          <a:prstGeom prst="rect">
            <a:avLst/>
          </a:prstGeom>
        </p:spPr>
      </p:pic>
      <p:pic>
        <p:nvPicPr>
          <p:cNvPr id="12" name="Picture 12" descr="A close up of graphics&#10;&#10;Description generated with high confidence">
            <a:extLst>
              <a:ext uri="{FF2B5EF4-FFF2-40B4-BE49-F238E27FC236}">
                <a16:creationId xmlns:a16="http://schemas.microsoft.com/office/drawing/2014/main" id="{4DC51DD6-55EF-49EC-BBC2-C16AB9348C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602966" y="2441732"/>
            <a:ext cx="773503" cy="787881"/>
          </a:xfrm>
          <a:prstGeom prst="rect">
            <a:avLst/>
          </a:prstGeom>
        </p:spPr>
      </p:pic>
      <p:pic>
        <p:nvPicPr>
          <p:cNvPr id="16" name="Picture 16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47F9C65C-1992-4D02-A6FB-AFD1829013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512060" y="1533803"/>
            <a:ext cx="1176068" cy="835324"/>
          </a:xfrm>
          <a:prstGeom prst="rect">
            <a:avLst/>
          </a:prstGeom>
        </p:spPr>
      </p:pic>
      <p:pic>
        <p:nvPicPr>
          <p:cNvPr id="22" name="Picture 2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56655506-6B61-4077-834B-28B4E57E1F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33116" y="3666441"/>
            <a:ext cx="1032294" cy="1228313"/>
          </a:xfrm>
          <a:prstGeom prst="rect">
            <a:avLst/>
          </a:prstGeom>
        </p:spPr>
      </p:pic>
      <p:pic>
        <p:nvPicPr>
          <p:cNvPr id="24" name="Picture 2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E6FE05F8-F3F5-4F6C-AEAE-97984287BB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364965" y="3279953"/>
            <a:ext cx="1147313" cy="1181776"/>
          </a:xfrm>
          <a:prstGeom prst="rect">
            <a:avLst/>
          </a:prstGeom>
        </p:spPr>
      </p:pic>
      <p:pic>
        <p:nvPicPr>
          <p:cNvPr id="5" name="Picture 5" descr="A couple of people that are standing in the snow&#10;&#10;Description generated with very high confidence">
            <a:extLst>
              <a:ext uri="{FF2B5EF4-FFF2-40B4-BE49-F238E27FC236}">
                <a16:creationId xmlns:a16="http://schemas.microsoft.com/office/drawing/2014/main" id="{D806E10B-FE8E-48FA-A252-71273AF9B4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738778" y="4637630"/>
            <a:ext cx="1693653" cy="1169366"/>
          </a:xfrm>
          <a:prstGeom prst="rect">
            <a:avLst/>
          </a:prstGeom>
        </p:spPr>
      </p:pic>
      <p:pic>
        <p:nvPicPr>
          <p:cNvPr id="6" name="Online Media 5" title="Sut mae'r tywydd heddiw (Addams family)">
            <a:hlinkClick r:id="" action="ppaction://media"/>
            <a:extLst>
              <a:ext uri="{FF2B5EF4-FFF2-40B4-BE49-F238E27FC236}">
                <a16:creationId xmlns:a16="http://schemas.microsoft.com/office/drawing/2014/main" id="{3C257B9E-5550-4866-B070-E5439E560A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6"/>
          <a:stretch>
            <a:fillRect/>
          </a:stretch>
        </p:blipFill>
        <p:spPr>
          <a:xfrm>
            <a:off x="9530817" y="5227314"/>
            <a:ext cx="2374983" cy="1335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D1A3D5-FAD9-41A2-A7C2-8C5AB9877085}"/>
              </a:ext>
            </a:extLst>
          </p:cNvPr>
          <p:cNvSpPr txBox="1"/>
          <p:nvPr/>
        </p:nvSpPr>
        <p:spPr>
          <a:xfrm>
            <a:off x="6682153" y="5437664"/>
            <a:ext cx="2617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Cliciwch</a:t>
            </a:r>
            <a:r>
              <a:rPr lang="en-GB" sz="2400" dirty="0"/>
              <a:t> </a:t>
            </a:r>
            <a:r>
              <a:rPr lang="en-GB" sz="2400" dirty="0" err="1"/>
              <a:t>yma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ganu</a:t>
            </a:r>
            <a:endParaRPr lang="en-GB" sz="2400" dirty="0"/>
          </a:p>
          <a:p>
            <a:r>
              <a:rPr lang="en-GB" sz="2400" i="1" dirty="0"/>
              <a:t>Click here to sing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9D73A6E-42C9-4B01-AEBF-4586510BEEC0}"/>
              </a:ext>
            </a:extLst>
          </p:cNvPr>
          <p:cNvSpPr/>
          <p:nvPr/>
        </p:nvSpPr>
        <p:spPr>
          <a:xfrm>
            <a:off x="7821637" y="6167551"/>
            <a:ext cx="1012874" cy="487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64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052E55-F7CF-4840-949A-4CCBA4A10D9C}"/>
              </a:ext>
            </a:extLst>
          </p:cNvPr>
          <p:cNvSpPr txBox="1"/>
          <p:nvPr/>
        </p:nvSpPr>
        <p:spPr>
          <a:xfrm>
            <a:off x="425570" y="439947"/>
            <a:ext cx="1083765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u="sng" dirty="0">
                <a:solidFill>
                  <a:srgbClr val="00B050"/>
                </a:solidFill>
                <a:cs typeface="Segoe UI"/>
              </a:rPr>
              <a:t>Charades</a:t>
            </a:r>
            <a:r>
              <a:rPr lang="en-US" sz="3200" u="sng" dirty="0">
                <a:cs typeface="Segoe UI"/>
              </a:rPr>
              <a:t>​</a:t>
            </a:r>
            <a:endParaRPr lang="en-US" sz="2400" u="sng">
              <a:cs typeface="Segoe UI"/>
            </a:endParaRPr>
          </a:p>
          <a:p>
            <a:r>
              <a:rPr lang="en-US" sz="2400" b="1" dirty="0">
                <a:solidFill>
                  <a:srgbClr val="00B050"/>
                </a:solidFill>
                <a:cs typeface="Segoe UI"/>
              </a:rPr>
              <a:t>Agree actions for each of the weathers</a:t>
            </a:r>
            <a:r>
              <a:rPr lang="en-US" sz="2400" dirty="0">
                <a:cs typeface="Segoe UI"/>
              </a:rPr>
              <a:t>​</a:t>
            </a:r>
          </a:p>
          <a:p>
            <a:r>
              <a:rPr lang="en-US" sz="2400" b="1" dirty="0">
                <a:solidFill>
                  <a:srgbClr val="00B050"/>
                </a:solidFill>
                <a:cs typeface="Segoe UI"/>
              </a:rPr>
              <a:t>A chosen player does the weather action</a:t>
            </a:r>
            <a:r>
              <a:rPr lang="en-US" sz="2400" dirty="0">
                <a:cs typeface="Segoe UI"/>
              </a:rPr>
              <a:t>​</a:t>
            </a:r>
          </a:p>
          <a:p>
            <a:r>
              <a:rPr lang="en-US" sz="2400" b="1" dirty="0">
                <a:solidFill>
                  <a:srgbClr val="00B050"/>
                </a:solidFill>
                <a:cs typeface="Segoe UI"/>
              </a:rPr>
              <a:t>Whoever guesses correctly acts out the next weather action</a:t>
            </a:r>
            <a:r>
              <a:rPr lang="en-US" sz="2400" dirty="0">
                <a:cs typeface="Segoe UI"/>
              </a:rPr>
              <a:t>​</a:t>
            </a:r>
          </a:p>
          <a:p>
            <a:endParaRPr lang="en-US" sz="2400" dirty="0">
              <a:cs typeface="Segoe 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972A9-86C9-4F54-9078-0FDB96E9A099}"/>
              </a:ext>
            </a:extLst>
          </p:cNvPr>
          <p:cNvSpPr txBox="1"/>
          <p:nvPr/>
        </p:nvSpPr>
        <p:spPr>
          <a:xfrm>
            <a:off x="425571" y="2021456"/>
            <a:ext cx="9946255" cy="38164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Arial"/>
            </a:endParaRPr>
          </a:p>
          <a:p>
            <a:r>
              <a:rPr lang="en-US" sz="3200" dirty="0">
                <a:cs typeface="Arial"/>
              </a:rPr>
              <a:t>Mae </a:t>
            </a:r>
            <a:r>
              <a:rPr lang="en-US" sz="3200" dirty="0" err="1">
                <a:cs typeface="Arial"/>
              </a:rPr>
              <a:t>hi'n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heulog</a:t>
            </a:r>
            <a:r>
              <a:rPr lang="en-US" sz="3200" dirty="0">
                <a:cs typeface="Arial"/>
              </a:rPr>
              <a:t>                                   Mae </a:t>
            </a:r>
            <a:r>
              <a:rPr lang="en-US" sz="3200" dirty="0" err="1">
                <a:cs typeface="Arial"/>
              </a:rPr>
              <a:t>hi'n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gymylog</a:t>
            </a:r>
            <a:r>
              <a:rPr lang="en-US" sz="3200" dirty="0">
                <a:cs typeface="Arial"/>
              </a:rPr>
              <a:t>​</a:t>
            </a:r>
          </a:p>
          <a:p>
            <a:r>
              <a:rPr lang="en-US" sz="3200" dirty="0">
                <a:cs typeface="Arial"/>
              </a:rPr>
              <a:t>​</a:t>
            </a:r>
          </a:p>
          <a:p>
            <a:r>
              <a:rPr lang="en-US" sz="3200" dirty="0">
                <a:cs typeface="Arial"/>
              </a:rPr>
              <a:t>Mae </a:t>
            </a:r>
            <a:r>
              <a:rPr lang="en-US" sz="3200" dirty="0" err="1">
                <a:cs typeface="Arial"/>
              </a:rPr>
              <a:t>hi'n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braf</a:t>
            </a:r>
            <a:r>
              <a:rPr lang="en-US" sz="3200" dirty="0">
                <a:cs typeface="Arial"/>
              </a:rPr>
              <a:t>                                        Mae </a:t>
            </a:r>
            <a:r>
              <a:rPr lang="en-US" sz="3200" dirty="0" err="1">
                <a:cs typeface="Arial"/>
              </a:rPr>
              <a:t>hi'n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bwrw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glaw</a:t>
            </a:r>
            <a:r>
              <a:rPr lang="en-US" sz="3200" dirty="0">
                <a:cs typeface="Arial"/>
              </a:rPr>
              <a:t>​</a:t>
            </a:r>
          </a:p>
          <a:p>
            <a:r>
              <a:rPr lang="en-US" sz="3200" dirty="0">
                <a:cs typeface="Arial"/>
              </a:rPr>
              <a:t>​</a:t>
            </a:r>
          </a:p>
          <a:p>
            <a:r>
              <a:rPr lang="en-US" sz="3200" dirty="0">
                <a:cs typeface="Arial"/>
              </a:rPr>
              <a:t>Mae </a:t>
            </a:r>
            <a:r>
              <a:rPr lang="en-US" sz="3200" dirty="0" err="1">
                <a:cs typeface="Arial"/>
              </a:rPr>
              <a:t>hi'n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wyntog</a:t>
            </a:r>
            <a:r>
              <a:rPr lang="en-US" sz="3200" dirty="0">
                <a:cs typeface="Arial"/>
              </a:rPr>
              <a:t>                                  Mae </a:t>
            </a:r>
            <a:r>
              <a:rPr lang="en-US" sz="3200" dirty="0" err="1">
                <a:cs typeface="Arial"/>
              </a:rPr>
              <a:t>hi'n</a:t>
            </a:r>
            <a:r>
              <a:rPr lang="en-US" sz="3200" dirty="0">
                <a:cs typeface="Arial"/>
              </a:rPr>
              <a:t> </a:t>
            </a:r>
            <a:r>
              <a:rPr lang="en-US" sz="3200" dirty="0" err="1">
                <a:cs typeface="Arial"/>
              </a:rPr>
              <a:t>oer</a:t>
            </a:r>
            <a:endParaRPr lang="en-US" sz="3200">
              <a:cs typeface="Arial"/>
            </a:endParaRPr>
          </a:p>
          <a:p>
            <a:endParaRPr lang="en-US" sz="3200" dirty="0">
              <a:cs typeface="Arial"/>
            </a:endParaRPr>
          </a:p>
          <a:p>
            <a:endParaRPr lang="en-US" sz="3200" dirty="0">
              <a:cs typeface="Arial"/>
            </a:endParaRP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60DABBB9-308D-40E7-AFF7-B1CA292E9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87305" y="2186795"/>
            <a:ext cx="845389" cy="831012"/>
          </a:xfrm>
          <a:prstGeom prst="rect">
            <a:avLst/>
          </a:prstGeom>
        </p:spPr>
      </p:pic>
      <p:pic>
        <p:nvPicPr>
          <p:cNvPr id="7" name="Picture 16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6BE7EA12-5F82-4D12-B1F6-619142591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68928" y="2184641"/>
            <a:ext cx="1176068" cy="835324"/>
          </a:xfrm>
          <a:prstGeom prst="rect">
            <a:avLst/>
          </a:prstGeom>
        </p:spPr>
      </p:pic>
      <p:pic>
        <p:nvPicPr>
          <p:cNvPr id="9" name="Picture 12" descr="A close up of graphics&#10;&#10;Description generated with high confidence">
            <a:extLst>
              <a:ext uri="{FF2B5EF4-FFF2-40B4-BE49-F238E27FC236}">
                <a16:creationId xmlns:a16="http://schemas.microsoft.com/office/drawing/2014/main" id="{40663014-C770-4A03-A87F-CA1D14909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884098" y="3135700"/>
            <a:ext cx="773503" cy="787881"/>
          </a:xfrm>
          <a:prstGeom prst="rect">
            <a:avLst/>
          </a:prstGeom>
        </p:spPr>
      </p:pic>
      <p:pic>
        <p:nvPicPr>
          <p:cNvPr id="11" name="Picture 8" descr="A picture containing computer, keyboard, light&#10;&#10;Description generated with very high confidence">
            <a:extLst>
              <a:ext uri="{FF2B5EF4-FFF2-40B4-BE49-F238E27FC236}">
                <a16:creationId xmlns:a16="http://schemas.microsoft.com/office/drawing/2014/main" id="{1D07BE02-3333-436C-A5D6-9A27B9D52A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9770852" y="3236676"/>
            <a:ext cx="874144" cy="873477"/>
          </a:xfrm>
          <a:prstGeom prst="rect">
            <a:avLst/>
          </a:prstGeom>
        </p:spPr>
      </p:pic>
      <p:pic>
        <p:nvPicPr>
          <p:cNvPr id="13" name="Picture 2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5EAFAFD9-9C9D-4F6F-A3ED-80025B61F6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502325" y="4060186"/>
            <a:ext cx="1147313" cy="1181776"/>
          </a:xfrm>
          <a:prstGeom prst="rect">
            <a:avLst/>
          </a:prstGeom>
        </p:spPr>
      </p:pic>
      <p:pic>
        <p:nvPicPr>
          <p:cNvPr id="15" name="Picture 22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82DDAE5A-0098-4F2D-847A-DA0D5B75CC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50060" y="4173504"/>
            <a:ext cx="1032294" cy="122831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F08FA4-DD9E-4360-8B4E-9C0F1705DEAA}"/>
              </a:ext>
            </a:extLst>
          </p:cNvPr>
          <p:cNvSpPr txBox="1"/>
          <p:nvPr/>
        </p:nvSpPr>
        <p:spPr>
          <a:xfrm>
            <a:off x="6809118" y="5486400"/>
            <a:ext cx="462663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  <a:cs typeface="Segoe UI"/>
              </a:rPr>
              <a:t>Increase challenge by doing 2 weathers actions</a:t>
            </a:r>
            <a:r>
              <a:rPr lang="en-US" sz="2000" dirty="0">
                <a:cs typeface="Segoe UI"/>
              </a:rPr>
              <a:t>​​</a:t>
            </a:r>
          </a:p>
          <a:p>
            <a:r>
              <a:rPr lang="en-US" sz="2000" dirty="0">
                <a:cs typeface="Segoe UI"/>
              </a:rPr>
              <a:t>​</a:t>
            </a:r>
            <a:r>
              <a:rPr lang="en-US" sz="2000" b="1" dirty="0">
                <a:solidFill>
                  <a:srgbClr val="FF0000"/>
                </a:solidFill>
                <a:cs typeface="Segoe UI"/>
              </a:rPr>
              <a:t>Mae </a:t>
            </a:r>
            <a:r>
              <a:rPr lang="en-US" sz="2000" b="1" dirty="0" err="1">
                <a:solidFill>
                  <a:srgbClr val="FF0000"/>
                </a:solidFill>
                <a:cs typeface="Segoe UI"/>
              </a:rPr>
              <a:t>hi'n</a:t>
            </a:r>
            <a:r>
              <a:rPr lang="en-US" sz="2000" b="1" dirty="0">
                <a:solidFill>
                  <a:srgbClr val="FF0000"/>
                </a:solidFill>
                <a:cs typeface="Segoe UI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cs typeface="Segoe UI"/>
              </a:rPr>
              <a:t>heulog</a:t>
            </a:r>
            <a:r>
              <a:rPr lang="en-US" sz="2000" b="1" dirty="0">
                <a:solidFill>
                  <a:srgbClr val="FF0000"/>
                </a:solidFill>
                <a:cs typeface="Segoe UI"/>
              </a:rPr>
              <a:t> ac </a:t>
            </a:r>
            <a:r>
              <a:rPr lang="en-US" sz="2000" b="1" dirty="0" err="1">
                <a:solidFill>
                  <a:srgbClr val="FF0000"/>
                </a:solidFill>
                <a:cs typeface="Segoe UI"/>
              </a:rPr>
              <a:t>yn</a:t>
            </a:r>
            <a:r>
              <a:rPr lang="en-US" sz="2000" b="1" dirty="0">
                <a:solidFill>
                  <a:srgbClr val="FF0000"/>
                </a:solidFill>
                <a:cs typeface="Segoe UI"/>
              </a:rPr>
              <a:t> </a:t>
            </a:r>
            <a:r>
              <a:rPr lang="en-US" sz="2000" b="1" dirty="0" err="1">
                <a:solidFill>
                  <a:srgbClr val="FF0000"/>
                </a:solidFill>
                <a:cs typeface="Segoe UI"/>
              </a:rPr>
              <a:t>wyntog</a:t>
            </a:r>
            <a:endParaRPr lang="en-US" sz="2000" b="1">
              <a:solidFill>
                <a:srgbClr val="FF0000"/>
              </a:solidFill>
              <a:cs typeface="Segoe U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61C610-B82F-4926-8E71-5885ADB70499}"/>
              </a:ext>
            </a:extLst>
          </p:cNvPr>
          <p:cNvSpPr txBox="1"/>
          <p:nvPr/>
        </p:nvSpPr>
        <p:spPr>
          <a:xfrm>
            <a:off x="554966" y="5414514"/>
            <a:ext cx="36345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/>
              <a:t>Mae </a:t>
            </a:r>
            <a:r>
              <a:rPr lang="en-US" sz="3200" dirty="0" err="1"/>
              <a:t>hi'n</a:t>
            </a:r>
            <a:r>
              <a:rPr lang="en-US" sz="3200" dirty="0"/>
              <a:t> </a:t>
            </a:r>
            <a:r>
              <a:rPr lang="en-US" sz="3200" dirty="0" err="1"/>
              <a:t>bwrw</a:t>
            </a:r>
            <a:r>
              <a:rPr lang="en-US" sz="3200" dirty="0"/>
              <a:t> </a:t>
            </a:r>
            <a:r>
              <a:rPr lang="en-US" sz="3200" dirty="0" err="1"/>
              <a:t>eira</a:t>
            </a:r>
            <a:endParaRPr lang="en-US" sz="3200" dirty="0" err="1">
              <a:cs typeface="Calibri"/>
            </a:endParaRPr>
          </a:p>
        </p:txBody>
      </p:sp>
      <p:pic>
        <p:nvPicPr>
          <p:cNvPr id="19" name="Picture 5" descr="A couple of people that are standing in the snow&#10;&#10;Description generated with very high confidence">
            <a:extLst>
              <a:ext uri="{FF2B5EF4-FFF2-40B4-BE49-F238E27FC236}">
                <a16:creationId xmlns:a16="http://schemas.microsoft.com/office/drawing/2014/main" id="{26EF3C65-9E93-4A80-B2E3-2B895E4C39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4077419" y="5331599"/>
            <a:ext cx="1693653" cy="116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8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42618-62E6-46E4-8390-59F54087C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cs typeface="Calibri Light"/>
              </a:rPr>
              <a:t>Sut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mae'r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tywydd</a:t>
            </a:r>
            <a:r>
              <a:rPr lang="en-US" b="1" dirty="0">
                <a:cs typeface="Calibri Light"/>
              </a:rPr>
              <a:t> </a:t>
            </a:r>
            <a:r>
              <a:rPr lang="en-US" b="1" dirty="0" err="1">
                <a:cs typeface="Calibri Light"/>
              </a:rPr>
              <a:t>heddiw</a:t>
            </a:r>
            <a:r>
              <a:rPr lang="en-US" b="1" dirty="0">
                <a:cs typeface="Calibri Light"/>
              </a:rPr>
              <a:t>?</a:t>
            </a:r>
            <a:br>
              <a:rPr lang="en-US" sz="2800" b="1" dirty="0"/>
            </a:br>
            <a:r>
              <a:rPr lang="en-US" sz="2800" b="1" dirty="0">
                <a:solidFill>
                  <a:srgbClr val="00B050"/>
                </a:solidFill>
                <a:ea typeface="+mj-lt"/>
                <a:cs typeface="+mj-lt"/>
              </a:rPr>
              <a:t>Create a weather chart. Record the weather each morning and afternoon for a week.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DDFE60-9B0B-499A-862D-02156CF77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271708"/>
              </p:ext>
            </p:extLst>
          </p:nvPr>
        </p:nvGraphicFramePr>
        <p:xfrm>
          <a:off x="838200" y="1825625"/>
          <a:ext cx="10515588" cy="3635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625">
                  <a:extLst>
                    <a:ext uri="{9D8B030D-6E8A-4147-A177-3AD203B41FA5}">
                      <a16:colId xmlns:a16="http://schemas.microsoft.com/office/drawing/2014/main" val="3088998192"/>
                    </a:ext>
                  </a:extLst>
                </a:gridCol>
                <a:gridCol w="1349373">
                  <a:extLst>
                    <a:ext uri="{9D8B030D-6E8A-4147-A177-3AD203B41FA5}">
                      <a16:colId xmlns:a16="http://schemas.microsoft.com/office/drawing/2014/main" val="3737858384"/>
                    </a:ext>
                  </a:extLst>
                </a:gridCol>
                <a:gridCol w="1460497">
                  <a:extLst>
                    <a:ext uri="{9D8B030D-6E8A-4147-A177-3AD203B41FA5}">
                      <a16:colId xmlns:a16="http://schemas.microsoft.com/office/drawing/2014/main" val="2816481543"/>
                    </a:ext>
                  </a:extLst>
                </a:gridCol>
                <a:gridCol w="1349373">
                  <a:extLst>
                    <a:ext uri="{9D8B030D-6E8A-4147-A177-3AD203B41FA5}">
                      <a16:colId xmlns:a16="http://schemas.microsoft.com/office/drawing/2014/main" val="3162719208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4049251411"/>
                    </a:ext>
                  </a:extLst>
                </a:gridCol>
                <a:gridCol w="1425570">
                  <a:extLst>
                    <a:ext uri="{9D8B030D-6E8A-4147-A177-3AD203B41FA5}">
                      <a16:colId xmlns:a16="http://schemas.microsoft.com/office/drawing/2014/main" val="371103608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27472818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16382448"/>
                    </a:ext>
                  </a:extLst>
                </a:gridCol>
              </a:tblGrid>
              <a:tr h="6826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Dydd Llun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Dydd Mawrth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Dydd </a:t>
                      </a:r>
                      <a:r>
                        <a:rPr lang="en-US"/>
                        <a:t>Mercher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Dydd Iau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Dydd Gwener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Dydd Sadwrn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Dydd Sul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247134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2901978"/>
                  </a:ext>
                </a:extLst>
              </a:tr>
              <a:tr h="14763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7447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AF6428-3522-4BCD-98A2-692B85A1D3A2}"/>
              </a:ext>
            </a:extLst>
          </p:cNvPr>
          <p:cNvSpPr txBox="1"/>
          <p:nvPr/>
        </p:nvSpPr>
        <p:spPr>
          <a:xfrm rot="16260000">
            <a:off x="684362" y="4551872"/>
            <a:ext cx="1176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Calibri"/>
              </a:rPr>
              <a:t>Prynhawn</a:t>
            </a: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A38BE-0BA8-44DE-918D-E9DD590264FE}"/>
              </a:ext>
            </a:extLst>
          </p:cNvPr>
          <p:cNvSpPr txBox="1"/>
          <p:nvPr/>
        </p:nvSpPr>
        <p:spPr>
          <a:xfrm rot="16260000">
            <a:off x="913501" y="3084482"/>
            <a:ext cx="7303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cs typeface="Calibri"/>
              </a:rPr>
              <a:t>Bore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88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4A547-6FBB-400B-9D73-1F711980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6488"/>
            <a:ext cx="5109950" cy="9566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Sut mae'r tywydd heddiw?</a:t>
            </a:r>
          </a:p>
        </p:txBody>
      </p:sp>
      <p:pic>
        <p:nvPicPr>
          <p:cNvPr id="16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84ABCFD2-F584-4F43-8C32-147411E97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0885" y="975815"/>
            <a:ext cx="2216424" cy="2216424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C0F8B1-F985-469B-8332-13DBC7665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1791963" y="451044"/>
            <a:ext cx="2308583" cy="2741196"/>
          </a:xfrm>
          <a:custGeom>
            <a:avLst/>
            <a:gdLst>
              <a:gd name="connsiteX0" fmla="*/ 2308583 w 2308583"/>
              <a:gd name="connsiteY0" fmla="*/ 2741196 h 2741196"/>
              <a:gd name="connsiteX1" fmla="*/ 462 w 2308583"/>
              <a:gd name="connsiteY1" fmla="*/ 2741196 h 2741196"/>
              <a:gd name="connsiteX2" fmla="*/ 0 w 2308583"/>
              <a:gd name="connsiteY2" fmla="*/ 2469337 h 2741196"/>
              <a:gd name="connsiteX3" fmla="*/ 2022607 w 2308583"/>
              <a:gd name="connsiteY3" fmla="*/ 2470269 h 2741196"/>
              <a:gd name="connsiteX4" fmla="*/ 2022607 w 2308583"/>
              <a:gd name="connsiteY4" fmla="*/ 0 h 2741196"/>
              <a:gd name="connsiteX5" fmla="*/ 2308583 w 2308583"/>
              <a:gd name="connsiteY5" fmla="*/ 0 h 274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583" h="2741196">
                <a:moveTo>
                  <a:pt x="2308583" y="2741196"/>
                </a:moveTo>
                <a:lnTo>
                  <a:pt x="462" y="2741196"/>
                </a:lnTo>
                <a:cubicBezTo>
                  <a:pt x="-462" y="2647366"/>
                  <a:pt x="923" y="2563167"/>
                  <a:pt x="0" y="2469337"/>
                </a:cubicBezTo>
                <a:lnTo>
                  <a:pt x="2022607" y="2470269"/>
                </a:lnTo>
                <a:lnTo>
                  <a:pt x="2022607" y="0"/>
                </a:lnTo>
                <a:lnTo>
                  <a:pt x="2308583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0" name="Picture 12" descr="A close up of graphics&#10;&#10;Description generated with high confidence">
            <a:extLst>
              <a:ext uri="{FF2B5EF4-FFF2-40B4-BE49-F238E27FC236}">
                <a16:creationId xmlns:a16="http://schemas.microsoft.com/office/drawing/2014/main" id="{5BCFB9F4-3118-434E-AB09-9AEDFA123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893155" y="451042"/>
            <a:ext cx="2741196" cy="2741196"/>
          </a:xfrm>
          <a:prstGeom prst="rect">
            <a:avLst/>
          </a:prstGeom>
        </p:spPr>
      </p:pic>
      <p:pic>
        <p:nvPicPr>
          <p:cNvPr id="18" name="Picture 16" descr="A group of clouds in the sky&#10;&#10;Description generated with very high confidence">
            <a:extLst>
              <a:ext uri="{FF2B5EF4-FFF2-40B4-BE49-F238E27FC236}">
                <a16:creationId xmlns:a16="http://schemas.microsoft.com/office/drawing/2014/main" id="{7D362935-D5E3-4AC1-8369-878A15CBF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663359" y="975815"/>
            <a:ext cx="2376426" cy="1782320"/>
          </a:xfrm>
          <a:prstGeom prst="rect">
            <a:avLst/>
          </a:pr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9D15953-1642-4DD6-AD9E-01AA19247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9466977" y="434000"/>
            <a:ext cx="2308583" cy="1114404"/>
          </a:xfrm>
          <a:custGeom>
            <a:avLst/>
            <a:gdLst>
              <a:gd name="connsiteX0" fmla="*/ 462 w 2308583"/>
              <a:gd name="connsiteY0" fmla="*/ 1114404 h 1114404"/>
              <a:gd name="connsiteX1" fmla="*/ 2308583 w 2308583"/>
              <a:gd name="connsiteY1" fmla="*/ 1114404 h 1114404"/>
              <a:gd name="connsiteX2" fmla="*/ 2308583 w 2308583"/>
              <a:gd name="connsiteY2" fmla="*/ 0 h 1114404"/>
              <a:gd name="connsiteX3" fmla="*/ 2022607 w 2308583"/>
              <a:gd name="connsiteY3" fmla="*/ 0 h 1114404"/>
              <a:gd name="connsiteX4" fmla="*/ 2022607 w 2308583"/>
              <a:gd name="connsiteY4" fmla="*/ 843477 h 1114404"/>
              <a:gd name="connsiteX5" fmla="*/ 0 w 2308583"/>
              <a:gd name="connsiteY5" fmla="*/ 842545 h 1114404"/>
              <a:gd name="connsiteX6" fmla="*/ 462 w 2308583"/>
              <a:gd name="connsiteY6" fmla="*/ 1114404 h 111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83" h="1114404">
                <a:moveTo>
                  <a:pt x="462" y="1114404"/>
                </a:moveTo>
                <a:lnTo>
                  <a:pt x="2308583" y="1114404"/>
                </a:lnTo>
                <a:lnTo>
                  <a:pt x="2308583" y="0"/>
                </a:lnTo>
                <a:lnTo>
                  <a:pt x="2022607" y="0"/>
                </a:lnTo>
                <a:lnTo>
                  <a:pt x="2022607" y="843477"/>
                </a:lnTo>
                <a:lnTo>
                  <a:pt x="0" y="842545"/>
                </a:lnTo>
                <a:cubicBezTo>
                  <a:pt x="923" y="936375"/>
                  <a:pt x="-462" y="1020574"/>
                  <a:pt x="462" y="1114404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B805B-3CBF-4675-997F-7B40C8264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87755"/>
            <a:ext cx="5109950" cy="17892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Be a weather presenter. </a:t>
            </a:r>
            <a:r>
              <a:rPr lang="en-US" sz="2000" dirty="0" err="1"/>
              <a:t>Sut</a:t>
            </a:r>
            <a:r>
              <a:rPr lang="en-US" sz="2000" dirty="0"/>
              <a:t> </a:t>
            </a:r>
            <a:r>
              <a:rPr lang="en-US" sz="2000" dirty="0" err="1"/>
              <a:t>mae'r</a:t>
            </a:r>
            <a:r>
              <a:rPr lang="en-US" sz="2000" dirty="0"/>
              <a:t> </a:t>
            </a:r>
            <a:r>
              <a:rPr lang="en-US" sz="2000" dirty="0" err="1"/>
              <a:t>tywydd</a:t>
            </a:r>
            <a:r>
              <a:rPr lang="en-US" sz="2000" dirty="0"/>
              <a:t> across Wales?</a:t>
            </a:r>
          </a:p>
          <a:p>
            <a:r>
              <a:rPr lang="en-US" sz="2000" dirty="0"/>
              <a:t>Make your own map and weather symbols </a:t>
            </a:r>
          </a:p>
        </p:txBody>
      </p:sp>
      <p:pic>
        <p:nvPicPr>
          <p:cNvPr id="11" name="Picture 11" descr="A close up of an animal&#10;&#10;Description generated with high confidence">
            <a:extLst>
              <a:ext uri="{FF2B5EF4-FFF2-40B4-BE49-F238E27FC236}">
                <a16:creationId xmlns:a16="http://schemas.microsoft.com/office/drawing/2014/main" id="{D9C35BD0-E01A-412D-B0B6-8C1ADEC8E6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271922" y="3514299"/>
            <a:ext cx="1853407" cy="2331330"/>
          </a:xfrm>
          <a:prstGeom prst="rect">
            <a:avLst/>
          </a:prstGeom>
        </p:spPr>
      </p:pic>
      <p:pic>
        <p:nvPicPr>
          <p:cNvPr id="22" name="Picture 24" descr="A picture containing room&#10;&#10;Description generated with very high confidence">
            <a:extLst>
              <a:ext uri="{FF2B5EF4-FFF2-40B4-BE49-F238E27FC236}">
                <a16:creationId xmlns:a16="http://schemas.microsoft.com/office/drawing/2014/main" id="{CA018047-A70C-4DA4-863B-3BC98D1C96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040324" y="2919002"/>
            <a:ext cx="2727271" cy="2833529"/>
          </a:xfrm>
          <a:prstGeom prst="rect">
            <a:avLst/>
          </a:prstGeom>
        </p:spPr>
      </p:pic>
      <p:sp>
        <p:nvSpPr>
          <p:cNvPr id="31" name="Freeform 6">
            <a:extLst>
              <a:ext uri="{FF2B5EF4-FFF2-40B4-BE49-F238E27FC236}">
                <a16:creationId xmlns:a16="http://schemas.microsoft.com/office/drawing/2014/main" id="{FBF3780C-749F-4B50-9E1D-F2B1F6DB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76833" y="2919002"/>
            <a:ext cx="2525072" cy="3398994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61606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8F98A086576F4B977694635157493B" ma:contentTypeVersion="3" ma:contentTypeDescription="Create a new document." ma:contentTypeScope="" ma:versionID="54e7bb5340e89940aa69d256701131bf">
  <xsd:schema xmlns:xsd="http://www.w3.org/2001/XMLSchema" xmlns:xs="http://www.w3.org/2001/XMLSchema" xmlns:p="http://schemas.microsoft.com/office/2006/metadata/properties" xmlns:ns2="7e0e0b5b-7466-4473-9e69-116e525f4115" targetNamespace="http://schemas.microsoft.com/office/2006/metadata/properties" ma:root="true" ma:fieldsID="d21d06484ab2bb89f1ddebb9481a76fb" ns2:_="">
    <xsd:import namespace="7e0e0b5b-7466-4473-9e69-116e525f41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e0b5b-7466-4473-9e69-116e525f4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1BBC2C-1B52-4F96-929F-14573A7CB1F9}"/>
</file>

<file path=customXml/itemProps2.xml><?xml version="1.0" encoding="utf-8"?>
<ds:datastoreItem xmlns:ds="http://schemas.openxmlformats.org/officeDocument/2006/customXml" ds:itemID="{CC83D4BA-33D3-4DC8-BB96-FC2B64B79C47}"/>
</file>

<file path=customXml/itemProps3.xml><?xml version="1.0" encoding="utf-8"?>
<ds:datastoreItem xmlns:ds="http://schemas.openxmlformats.org/officeDocument/2006/customXml" ds:itemID="{A0A1F8CD-6B15-4CF7-932D-3B9EEA2FCBD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73</Words>
  <Application>Microsoft Office PowerPoint</Application>
  <PresentationFormat>Widescreen</PresentationFormat>
  <Paragraphs>48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Y Tywydd</vt:lpstr>
      <vt:lpstr>Sut mae'r tywydd heddiw? </vt:lpstr>
      <vt:lpstr>Sut mae'r tywydd heddiw? </vt:lpstr>
      <vt:lpstr>PowerPoint Presentation</vt:lpstr>
      <vt:lpstr>Sut mae'r tywydd heddiw? Create a weather chart. Record the weather each morning and afternoon for a week.</vt:lpstr>
      <vt:lpstr>Sut mae'r tywydd heddiw?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Dermody, Emma</cp:lastModifiedBy>
  <cp:revision>382</cp:revision>
  <dcterms:created xsi:type="dcterms:W3CDTF">2020-04-20T09:53:06Z</dcterms:created>
  <dcterms:modified xsi:type="dcterms:W3CDTF">2020-04-20T17:35:34Z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0x010100458F98A086576F4B977694635157493B</vt:lpwstr>
  </property>
</Properties>
</file>