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5" r:id="rId5"/>
    <p:sldId id="259" r:id="rId6"/>
    <p:sldId id="262" r:id="rId7"/>
    <p:sldId id="263" r:id="rId8"/>
    <p:sldId id="264" r:id="rId9"/>
    <p:sldId id="258" r:id="rId10"/>
    <p:sldId id="266" r:id="rId11"/>
    <p:sldId id="267" r:id="rId12"/>
    <p:sldId id="268" r:id="rId13"/>
    <p:sldId id="269" r:id="rId14"/>
    <p:sldId id="270" r:id="rId15"/>
    <p:sldId id="271" r:id="rId16"/>
    <p:sldId id="276" r:id="rId17"/>
    <p:sldId id="273" r:id="rId18"/>
    <p:sldId id="274" r:id="rId19"/>
    <p:sldId id="272"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45FF"/>
    <a:srgbClr val="9A38D2"/>
    <a:srgbClr val="FF8D1E"/>
    <a:srgbClr val="26FFD2"/>
    <a:srgbClr val="2AFFD6"/>
    <a:srgbClr val="FFA8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85"/>
    <p:restoredTop sz="94872"/>
  </p:normalViewPr>
  <p:slideViewPr>
    <p:cSldViewPr snapToGrid="0" snapToObjects="1">
      <p:cViewPr varScale="1">
        <p:scale>
          <a:sx n="84" d="100"/>
          <a:sy n="84" d="100"/>
        </p:scale>
        <p:origin x="26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wen Orrells" userId="fefc0abd-b372-4f9b-9cf2-9f433776e811" providerId="ADAL" clId="{4CBE3702-BB10-4595-BAD2-3BABF851DD56}"/>
    <pc:docChg chg="custSel modSld">
      <pc:chgData name="Anwen Orrells" userId="fefc0abd-b372-4f9b-9cf2-9f433776e811" providerId="ADAL" clId="{4CBE3702-BB10-4595-BAD2-3BABF851DD56}" dt="2020-05-18T12:49:39.148" v="280" actId="20577"/>
      <pc:docMkLst>
        <pc:docMk/>
      </pc:docMkLst>
      <pc:sldChg chg="modSp mod">
        <pc:chgData name="Anwen Orrells" userId="fefc0abd-b372-4f9b-9cf2-9f433776e811" providerId="ADAL" clId="{4CBE3702-BB10-4595-BAD2-3BABF851DD56}" dt="2020-05-18T12:49:39.148" v="280" actId="20577"/>
        <pc:sldMkLst>
          <pc:docMk/>
          <pc:sldMk cId="1822615411" sldId="267"/>
        </pc:sldMkLst>
        <pc:spChg chg="mod">
          <ac:chgData name="Anwen Orrells" userId="fefc0abd-b372-4f9b-9cf2-9f433776e811" providerId="ADAL" clId="{4CBE3702-BB10-4595-BAD2-3BABF851DD56}" dt="2020-05-18T12:49:39.148" v="280" actId="20577"/>
          <ac:spMkLst>
            <pc:docMk/>
            <pc:sldMk cId="1822615411" sldId="267"/>
            <ac:spMk id="2" creationId="{E4AA92D0-FBA1-2549-9C58-D82439025DBD}"/>
          </ac:spMkLst>
        </pc:spChg>
      </pc:sldChg>
    </pc:docChg>
  </pc:docChgLst>
  <pc:docChgLst>
    <pc:chgData name="Sian Fielding" userId="2967858c-88d7-41d4-b02e-6fa866ea0f4b" providerId="ADAL" clId="{856BF4AC-2E18-41FC-94DE-43F431B3BB16}"/>
    <pc:docChg chg="modSld">
      <pc:chgData name="Sian Fielding" userId="2967858c-88d7-41d4-b02e-6fa866ea0f4b" providerId="ADAL" clId="{856BF4AC-2E18-41FC-94DE-43F431B3BB16}" dt="2020-06-01T13:06:00.086" v="8" actId="20577"/>
      <pc:docMkLst>
        <pc:docMk/>
      </pc:docMkLst>
      <pc:sldChg chg="modSp mod">
        <pc:chgData name="Sian Fielding" userId="2967858c-88d7-41d4-b02e-6fa866ea0f4b" providerId="ADAL" clId="{856BF4AC-2E18-41FC-94DE-43F431B3BB16}" dt="2020-06-01T13:06:00.086" v="8" actId="20577"/>
        <pc:sldMkLst>
          <pc:docMk/>
          <pc:sldMk cId="1795893974" sldId="265"/>
        </pc:sldMkLst>
        <pc:spChg chg="mod">
          <ac:chgData name="Sian Fielding" userId="2967858c-88d7-41d4-b02e-6fa866ea0f4b" providerId="ADAL" clId="{856BF4AC-2E18-41FC-94DE-43F431B3BB16}" dt="2020-06-01T13:06:00.086" v="8" actId="20577"/>
          <ac:spMkLst>
            <pc:docMk/>
            <pc:sldMk cId="1795893974" sldId="265"/>
            <ac:spMk id="57" creationId="{4443D1D4-80C4-354B-AB95-131CD6BCEF40}"/>
          </ac:spMkLst>
        </pc:spChg>
        <pc:spChg chg="mod">
          <ac:chgData name="Sian Fielding" userId="2967858c-88d7-41d4-b02e-6fa866ea0f4b" providerId="ADAL" clId="{856BF4AC-2E18-41FC-94DE-43F431B3BB16}" dt="2020-06-01T13:05:53.089" v="5" actId="20577"/>
          <ac:spMkLst>
            <pc:docMk/>
            <pc:sldMk cId="1795893974" sldId="265"/>
            <ac:spMk id="58" creationId="{4491E049-DC55-8949-BDC6-37FA927165D5}"/>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04:32.544"/>
    </inkml:context>
    <inkml:brush xml:id="br0">
      <inkml:brushProperty name="width" value="0.35" units="cm"/>
      <inkml:brushProperty name="height" value="0.35" units="cm"/>
      <inkml:brushProperty name="color" value="#FFFFFF"/>
    </inkml:brush>
  </inkml:definitions>
  <inkml:trace contextRef="#ctx0" brushRef="#br0">0 405 24575,'64'-11'0,"8"-9"0,25-9 0,4-1 0,-17 4 0,-14 6 0,0 0-246,17-7 0,17-5 0,-2 1 0,-25 8-738,2 4 0,7-6 1020,-17 11-36,8-3 688,-29 6-688,9 1 0,-21-1 0,-7 6 983,-4-4 0,-2 4-721,-5 0-262,-4 1 0,2 4 0,-66 0 0,10 0 0,-11 0 0,-5 0 0,-39 0-492,43 2 0,-2 2 453,-3-1 1,-1 2 38,-5 5 0,1 1 0,2-3 0,2 1-316,-35 15 316,-5-9 0,35 7 0,-21-7 0,16 8 0,8-6 0,10 1 0,13-3 0,6-5 983,8-1-922,4 1 272,1-1-333,4-1 0,53-24 0,-18 9 0,50-25 0,-34 20 0,6-3 0,-5 4 0,-3 1 0,-5 4 0,-5-2 0,-2 7 0,-9-3 0,-2 4 0,-4 0 0,1 0 0,-5 14 0,-4-7 0,-5 13 0,-3-12 0,0 0 0,0-4 0,-1 4 0,1-7 0,0 2 0,-1-3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10:55.587"/>
    </inkml:context>
    <inkml:brush xml:id="br0">
      <inkml:brushProperty name="width" value="0.35" units="cm"/>
      <inkml:brushProperty name="height" value="0.35" units="cm"/>
      <inkml:brushProperty name="color" value="#FFFFFF"/>
    </inkml:brush>
  </inkml:definitions>
  <inkml:trace contextRef="#ctx0" brushRef="#br0">1056 172 24575,'36'0'0,"0"0"0,-14 0 0,-5 0 0,16 0 0,-16 0 0,11 5 0,-7 1 0,6 0 0,-4-2 0,5-4 0,-7 5 0,0-4 0,1 4 0,-6-5 0,4 5 0,-9-4 0,3 4 0,-4-5 0,0 0 0,-23 17 0,3-8 0,-20 15 0,2-13 0,5 0 0,-10 0 0,4 1 0,-7-6 0,1 4 0,0-8 0,0 3 0,0-5 0,-7 6 0,5-5 0,-6 10 0,8-10 0,0 9 0,0-3 0,0 5 0,0-1 0,6-4 0,1 3 0,7-4 0,-1 0 0,6 3 0,-4-4 0,9 5 0,-4 0 0,0-4 0,4 2 0,-4-3 0,0 6 0,4-2 0,-10 2 0,5-1 0,-5 1 0,4-1 0,-3 0 0,9-4 0,-9 3 0,4-8 0,0 8 0,-5-7 0,-1 2 0,-1-4 0,-4 5 0,-1-4 0,5 8 0,-5-8 0,7 9 0,-7-4 0,6 0 0,-12 5 0,11-5 0,-5 0 0,7 4 0,-1-5 0,-3 6 0,7-1 0,-1-4 0,14 3 0,-4-8 0,3 12 0,1-7 0,1 8 0,22-35 0,-4 14 0,16-26 0,-9 22 0,6 0 0,-4 5 0,4-4 0,-5 9 0,-1-4 0,0 0 0,-4 4 0,3-4 0,-4 5 0,0 0 0,4 0 0,-9 0 0,9 0 0,-4 0 0,11-5 0,-4-1 0,4-1 0,8-3 0,3-3 0,13-7 0,7-6 0,12-2 0,10-1-479,-31 14 0,1-1 479,0-3 0,1 0 0,4 3 0,1-1 0,0-6 0,-1 0 0,-3 3 0,-3 1-163,33-13 163,3-3 0,-30 15 0,13-7 0,-17 7 0,-14 2 0,4 6 949,-23 6-949,8-4 172,-15 9-172,4-4 0,-6 5 0,1 0 0,-5-13 0,-1 5 0,-4-10 0,0 8 0,0 0 0,-9 0 0,2 0 0,-8 4 0,10 2 0,0 4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04:40.768"/>
    </inkml:context>
    <inkml:brush xml:id="br0">
      <inkml:brushProperty name="width" value="0.35" units="cm"/>
      <inkml:brushProperty name="height" value="0.35" units="cm"/>
      <inkml:brushProperty name="color" value="#FFFFFF"/>
    </inkml:brush>
  </inkml:definitions>
  <inkml:trace contextRef="#ctx0" brushRef="#br0">510 0 24575,'0'28'0,"0"-5"0,0-10 0,0 1 0,0-1 0,0 4 0,0-7 0,0 7 0,0-8 0,0 8 0,0-8 0,0 4 0,0-1 0,0-2 0,0 2 0,0-4 0,0 5 0,3-4 0,-2 4 0,3-5 0,-4 5 0,0-4 0,0 4 0,4-1 0,-3-3 0,3 4 0,0 0 0,-3-4 0,3 3 0,0 1 0,-3-4 0,3 4 0,0 0 0,-3-4 0,7 8 0,-3-3 0,0 4 0,3-5 0,-7 4 0,6-3 0,-6 0 0,7 3 0,-6-8 0,2 7 0,0-2 0,-3-1 0,3-1 0,-4-3 0,0-1 0,0 4 0,0-3 0,0 2 0,0-2 0,-11-5 0,4 0 0,-9-4 0,8 0 0,0 0 0,-9 0 0,7 0 0,-11 0 0,7 0 0,-4 0 0,0 0 0,0 0 0,-1 4 0,1-3 0,0 3 0,4-1 0,-3-2 0,3 3 0,-4 0 0,0-3 0,-1 7 0,1-7 0,0 7 0,0-7 0,0 3 0,4-4 0,-3 4 0,7-3 0,-7 3 0,8-4 0,-4 0 0,0 4 0,4-3 0,-4 3 0,5-4 0,-1 4 0,-3-3 0,3 2 0,-3-3 0,4 0 0,0 0 0,-4 4 0,2-3 0,2 6 0,4-2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04:46.272"/>
    </inkml:context>
    <inkml:brush xml:id="br0">
      <inkml:brushProperty name="width" value="0.35" units="cm"/>
      <inkml:brushProperty name="height" value="0.35" units="cm"/>
      <inkml:brushProperty name="color" value="#FFFFFF"/>
    </inkml:brush>
  </inkml:definitions>
  <inkml:trace contextRef="#ctx0" brushRef="#br0">1 0 24575,'27'9'0,"-10"-1"0,-1 5 0,-10-3 0,11 3 0,-8-5 0,8 1 0,-7-1 0,3 5 0,-5-4 0,1 4 0,-1-5 0,4 1 0,-2-1 0,2 1 0,-4-1 0,1 0 0,-1 0 0,0 0 0,0 0 0,0-3 0,1 2 0,-1-6 0,0 6 0,0-2 0,0 0 0,0 5 0,1-8 0,-5 9 0,7-6 0,-5 3 0,5-3 0,-6 2 0,6-3 0,-6 5 0,7-1 0,-4 0 0,-3 0 0,2 0 0,-2 0 0,-1 1 0,0-1 0,-4 4 0,0-3 0,0 3 0,0-4 0,0 0 0,0 4 0,7-3 0,-1-1 0,2-1 0,3-6 0,-6 6 0,7-2 0,-4 0 0,-3 2 0,6-3 0,-10 5 0,10-5 0,-6 3 0,3-2 0,0 3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05:08.445"/>
    </inkml:context>
    <inkml:brush xml:id="br0">
      <inkml:brushProperty name="width" value="0.35" units="cm"/>
      <inkml:brushProperty name="height" value="0.35" units="cm"/>
      <inkml:brushProperty name="color" value="#FFFFFF"/>
    </inkml:brush>
  </inkml:definitions>
  <inkml:trace contextRef="#ctx0" brushRef="#br0">0 1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05:41.536"/>
    </inkml:context>
    <inkml:brush xml:id="br0">
      <inkml:brushProperty name="width" value="0.35" units="cm"/>
      <inkml:brushProperty name="height" value="0.35" units="cm"/>
      <inkml:brushProperty name="color" value="#FFFFFF"/>
    </inkml:brush>
  </inkml:definitions>
  <inkml:trace contextRef="#ctx0" brushRef="#br0">1081 614 24575,'-28'0'0,"5"0"0,14 0 0,1 0 0,-4-4 0,3 3 0,-3-2 0,3 3 0,1 0 0,-4-4 0,3-1 0,-3 1 0,7-4 0,-6 4 0,9-5 0,-9 5 0,7-4 0,-5 4 0,5-4 0,-4-1 0,4 1 0,-5 0 0,5-1 0,-4 1 0,4 0 0,-5-1 0,1 5 0,4-4 0,-8 4 0,7-5 0,-7 5 0,4-4 0,-1 4 0,1-1 0,0-2 0,-1 6 0,1-6 0,0 6 0,-1-7 0,1 7 0,0-6 0,0 6 0,-1-6 0,1 6 0,0-7 0,-1 4 0,1-1 0,0 1 0,-5 0 0,4 3 0,-4-7 0,5 8 0,-5-4 0,3 0 0,-7 3 0,8-6 0,-4 6 0,0-7 0,4 7 0,-4-7 0,5 7 0,-5-6 0,4 6 0,-4-3 0,5 0 0,-5 3 0,4-3 0,-4 1 0,0 2 0,4-3 0,-4 0 0,0 3 0,4-6 0,-4 6 0,1-3 0,2 1 0,-3 2 0,1-3 0,2 0 0,-2 0 0,-1-1 0,3-2 0,-7 6 0,8-3 0,-4 0 0,5 3 0,0-6 0,-1 6 0,1-6 0,0 6 0,-1-10 0,5 5 0,0-6 0,4 4 0,0 0 0,-7-4 0,1 2 0,-6-2 0,4 4 0,-1 0 0,1-1 0,0 5 0,0-4 0,-1 4 0,1-1 0,0-2 0,3 2 0,-6 1 0,5-4 0,-2 4 0,1-5 0,2 5 0,-3-4 0,-1 0 0,1-1 0,3-3 0,2 3 0,-1 1 0,3 0 0,16 3 0,-11 5 0,18 1 0,-21 10 0,3-6 0,-4 7 0,0-4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05:43.415"/>
    </inkml:context>
    <inkml:brush xml:id="br0">
      <inkml:brushProperty name="width" value="0.35" units="cm"/>
      <inkml:brushProperty name="height" value="0.35" units="cm"/>
      <inkml:brushProperty name="color" value="#FFFFFF"/>
    </inkml:brush>
  </inkml:definitions>
  <inkml:trace contextRef="#ctx0" brushRef="#br0">1 1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10:40.779"/>
    </inkml:context>
    <inkml:brush xml:id="br0">
      <inkml:brushProperty name="width" value="0.35" units="cm"/>
      <inkml:brushProperty name="height" value="0.35" units="cm"/>
      <inkml:brushProperty name="color" value="#FFFFFF"/>
    </inkml:brush>
  </inkml:definitions>
  <inkml:trace contextRef="#ctx0" brushRef="#br0">0 1 24575,'0'39'0,"0"-7"0,11 2 0,2-6 0,0 7 0,2 1 0,-9-13 0,5 3 0,-6-3 0,4-6 0,-3 9 0,4-10 0,1 1 0,-6-3 0,4-4 0,-4 0 0,1-1 0,-2 1 0,0 0 0,2-5 0,3 3 0,1-7 0,-1 4 0,1-5 0,0 0 0,-1 0 0,1 0 0,0 0 0,-1 0 0,1 0 0,-1 0 0,1 0 0,0 0 0,-1-5 0,6 4 0,-4-3 0,9 4 0,-4 0 0,0 0 0,4 0 0,-4 0 0,6 0 0,-1 0 0,0 0 0,1 0 0,-1 0 0,6 0 0,-4 0 0,11 0 0,-11 0 0,4 0 0,0 0 0,-4 0 0,5 0 0,-1 0 0,-4 0 0,4 0 0,1 0 0,-6 0 0,6 0 0,-7 0 0,0 0 0,1 0 0,5 0 0,-4 0 0,4 0 0,-11 0 0,4 0 0,-3 0 0,4 0 0,0 0 0,0 0 0,-4 0 0,3 0 0,-4 0 0,5 0 0,-5 0 0,4 0 0,-4 0 0,6 0 0,-1 0 0,0 0 0,0 0 0,1 0 0,-1 0 0,10 0 0,-7 0 0,1 0 0,-5 0 0,-4 0 0,6 0 0,-1 0 0,6 0 0,-4 0 0,4 0 0,-5 0 0,5 0 0,-4 0 0,10 0 0,-10 0 0,11 0 0,-5 0 0,6 0 0,0 0 0,0 0 0,0 0 0,-6 0 0,4 0 0,-4 0 0,6 0 0,-6 0 0,5 0 0,-12 0 0,12 0 0,-11 0 0,20 0 0,-12 0 0,7 0 0,-4 0 0,-11-5 0,4-1 0,0 0 0,-4-3 0,11 7 0,-11-7 0,4 8 0,-6-9 0,7 9 0,-11-8 0,9 8 0,-9-4 0,4 0 0,0 4 0,0-4 0,1 1 0,-1 2 0,0-2 0,1 4 0,-1 0 0,5 0 0,-4 0 0,-2 0 0,0 0 0,-4 0 0,6 0 0,-6 0 0,4 0 0,-4 0 0,0 0 0,4 0 0,-9 0 0,9 0 0,-4 0 0,0 0 0,4 0 0,-9 0 0,9 0 0,-9 0 0,9 0 0,-4 0 0,0 0 0,4 0 0,-9 0 0,9 0 0,-4 0 0,1 0 0,3 0 0,-4 0 0,0 0 0,8 0 0,-12 0 0,12 0 0,-13 0 0,4 0 0,-5 0 0,5 0 0,-5 0 0,5 0 0,-5 0 0,5 0 0,-4 0 0,4 0 0,-6 0 0,1 0 0,-1 0 0,1 0 0,0 0 0,-1 0 0,1 0 0,0 0 0,-1 0 0,1 0 0,-1 4 0,1-3 0,0 8 0,-5-4 0,4 0 0,-8 8 0,3-7 0,0 8 0,-3-4 0,4 0 0,-5-1 0,0 1 0,0 0 0,0-1 0,0 1 0,0-1 0,0 1 0,0 0 0,0-1 0,0 1 0,0 5 0,-5-4 0,4 4 0,-8-6 0,4 1 0,-5-1 0,5 1 0,-4 0 0,4-1 0,-5 1 0,0 0 0,0-5 0,1 3 0,-1-2 0,0-1 0,0 4 0,0-8 0,1 3 0,-1-4 0,0 0 0,0 0 0,1 0 0,-1 0 0,0 0 0,0 0 0,1 0 0,-1 0 0,0 0 0,0 0 0,0 0 0,1 0 0,-1 0 0,0 0 0,0 0 0,1 0 0,-1 0 0,0 0 0,0 0 0,-5-5 0,4 4 0,-4-8 0,5 8 0,-5-3 0,4-1 0,-9 4 0,9-3 0,-4 4 0,0 0 0,4 0 0,-4 0 0,5 0 0,1 0 0,-1 0 0,-5 0 0,4 0 0,-4 0 0,5 0 0,0 0 0,1 0 0,-1 0 0,0 0 0,0 0 0,0 0 0,-5 0 0,4 0 0,-9 0 0,9 0 0,-4 0 0,5 0 0,1 0 0,-6 0 0,4 0 0,-4 0 0,5 0 0,0 0 0,0 0 0,1 0 0,-1 0 0,0 0 0,-5 0 0,4 0 0,-4 0 0,5 0 0,0 0 0,1 0 0,-1 0 0,0 0 0,0 0 0,1 0 0,-1 0 0,0 0 0,0 0 0,-5 0 0,4 0 0,-4 0 0,0 0 0,4 0 0,-4 0 0,5 0 0,1 0 0,-1 0 0,0 0 0,5-20 0,0-1 0,5-25 0,0 9 0,0 10 0,0 11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10:18.752"/>
    </inkml:context>
    <inkml:brush xml:id="br0">
      <inkml:brushProperty name="width" value="0.35" units="cm"/>
      <inkml:brushProperty name="height" value="0.35" units="cm"/>
      <inkml:brushProperty name="color" value="#FFFFFF"/>
    </inkml:brush>
  </inkml:definitions>
  <inkml:trace contextRef="#ctx0" brushRef="#br0">1 435 24575,'21'-18'0,"4"-5"0,-15 21 0,10-13 0,-3 4 0,4 4 0,-5-7 0,4 9 0,-4-6 0,0 1 0,4-6 0,12 0 0,-7-1 0,12 1 0,-16 5 0,1 0 0,-1 0 0,0 1 0,-5-1 0,4 1 0,-9 0 0,9 4 0,-9-3 0,4 4 0,0-6 0,-4 6 0,4-4 0,-6 8 0,1-4 0,-1 5 0,1 0 0,0 0 0,-1 0 0,1-4 0,0-2 0,-1 1 0,1 1 0,-1 4 0,1 0 0,0 0 0,-1-5 0,1 4 0,0-3 0,-1 0 0,1 3 0,0-8 0,-1 8 0,6-4 0,-4 1 0,4 3 0,-6-8 0,1 8 0,0-8 0,-1 8 0,6-8 0,-4 8 0,4-4 0,0 0 0,-4 0 0,3-1 0,1 2 0,-4-1 0,4 4 0,-5-3 0,-5 0 0,8 2 0,-7-2 0,8 4 0,-4 0 0,-1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5T16:10:21.165"/>
    </inkml:context>
    <inkml:brush xml:id="br0">
      <inkml:brushProperty name="width" value="0.35" units="cm"/>
      <inkml:brushProperty name="height" value="0.35" units="cm"/>
      <inkml:brushProperty name="color" value="#FFFFFF"/>
    </inkml:brush>
  </inkml:definitions>
  <inkml:trace contextRef="#ctx0" brushRef="#br0">1 856 24575,'33'0'0,"7"0"0,-28 0 0,21 0 0,-16 0 0,17 0 0,-5 0 0,0 0 0,4 0 0,-4 0 0,0 0 0,4 0 0,-10 0 0,11 0 0,-12 0 0,6 0 0,-12 0 0,4 0 0,-4 0 0,0 0 0,-1 0 0,-5 0 0,-1 0 0,1 0 0,0 0 0,-1 0 0,1 0 0,-1-5 0,1 4 0,0-3 0,-1 0 0,1 2 0,0-2 0,-1 0 0,1 3 0,0-8 0,-5 4 0,3-5 0,-7 0 0,4 0 0,-5 0 0,0 1 0,0-1 0,0 0 0,0-5 0,0 4 0,0-9 0,0 9 0,0-9 0,0 3 0,0-4 0,0 0 0,0-1 0,0 1 0,0-1 0,0 6 0,0 1 0,0 0 0,0 4 0,0-4 0,0 5 0,0 0 0,0 1 0,0-1 0,0-5 0,0 4 0,0-4 0,0 5 0,0 0 0,0 1 0,0-1 0,0 0 0,0 0 0,0 0 0,0 1 0,0-1 0,0 0 0,0 0 0,0 1 0,0-1 0,0 0 0,0 0 0,0 0 0,0 1 0,0-1 0,0 0 0,0 0 0,0-5 0,0 4 0,0-4 0,0 6 0,0-1 0,0 0 0,0 0 0,0 0 0,0 1 0,0-1 0,0 0 0,0 0 0,0 1 0,0-1 0,0 0 0,-5 0 0,0 0 0,-10 0 0,4 5 0,0 0 0,7 5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1CBB3-7381-7F4B-89CD-D051A2E5389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81431BA7-9C4D-FA4D-B0BF-0C9DAEA1D3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F373D80F-2998-9D4E-A477-04C7A056F59B}"/>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5" name="Footer Placeholder 4">
            <a:extLst>
              <a:ext uri="{FF2B5EF4-FFF2-40B4-BE49-F238E27FC236}">
                <a16:creationId xmlns:a16="http://schemas.microsoft.com/office/drawing/2014/main" xmlns="" id="{05799E85-F96A-3F41-91B1-15E437687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BD884B5-E840-3748-9A03-F1139509F8AD}"/>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170131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3227A-7CAD-564E-9675-E020887986F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5123E08C-6ABC-394B-B534-B6716492184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302BC7C7-7CF5-C54E-A279-1E7B3A9D42BB}"/>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5" name="Footer Placeholder 4">
            <a:extLst>
              <a:ext uri="{FF2B5EF4-FFF2-40B4-BE49-F238E27FC236}">
                <a16:creationId xmlns:a16="http://schemas.microsoft.com/office/drawing/2014/main" xmlns="" id="{F889AB7E-9FB2-3B4D-BD20-7B6E1FEFA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302F752-1EF9-E34D-A648-4FA5F0EC41AC}"/>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120954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03C4A1-8C6D-4442-B3D5-94D40A472A2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FC6F9E81-BCD6-F74D-BF6B-35F0880A4AD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8050F722-0496-0B42-8CFE-686EFF85DB78}"/>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5" name="Footer Placeholder 4">
            <a:extLst>
              <a:ext uri="{FF2B5EF4-FFF2-40B4-BE49-F238E27FC236}">
                <a16:creationId xmlns:a16="http://schemas.microsoft.com/office/drawing/2014/main" xmlns="" id="{3F66C96E-43DD-D64F-9D92-FF2CEF755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5601459-419F-5C47-B8DC-646D669912D6}"/>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402442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7137EB-BF9D-A94D-BB5E-7A74B1E450F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F43D4496-A5C5-C142-8C41-AD15F1129E5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C300B06D-4DD8-5C4B-B04B-C21E17BC9DC3}"/>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5" name="Footer Placeholder 4">
            <a:extLst>
              <a:ext uri="{FF2B5EF4-FFF2-40B4-BE49-F238E27FC236}">
                <a16:creationId xmlns:a16="http://schemas.microsoft.com/office/drawing/2014/main" xmlns="" id="{564F866F-1C3B-4F4F-8A2A-757967B75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BEBD49-2F42-1B44-A1CA-9966C60E5D60}"/>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248739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C183FB-EAB9-AC4A-8362-EF936ECE343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6BF1588E-1F40-894F-A931-ABD063A5D9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EE3E8138-30CB-2245-87EE-4EF4CA9B40B1}"/>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5" name="Footer Placeholder 4">
            <a:extLst>
              <a:ext uri="{FF2B5EF4-FFF2-40B4-BE49-F238E27FC236}">
                <a16:creationId xmlns:a16="http://schemas.microsoft.com/office/drawing/2014/main" xmlns="" id="{4544FD89-C83C-7B45-BA91-536A561EC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A8A985-29AF-5244-8E9C-4FF3F86A413D}"/>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101361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1CCF8-BB98-D648-AA6A-7AF990202CE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6141935C-C2DB-3A43-A3D1-777492685E8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7972D6E0-D86E-1542-829D-B9B417DD5B5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0EAF27F3-C3B7-2E49-993A-B0C2FD567AE2}"/>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6" name="Footer Placeholder 5">
            <a:extLst>
              <a:ext uri="{FF2B5EF4-FFF2-40B4-BE49-F238E27FC236}">
                <a16:creationId xmlns:a16="http://schemas.microsoft.com/office/drawing/2014/main" xmlns="" id="{271D03A8-24DE-3D43-8AF4-7FCC1E6791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FFD38D5-186A-2349-ACAA-ECDECB035B6B}"/>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74208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165662-947D-8649-AF1A-A8F7E7E8536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882D5BB-EFBE-CD41-8DF3-F6EAE88606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57CE96EC-144B-034D-9714-57E79D983AE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058296D5-E348-8648-8A87-268F6AB17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15B8DF58-F011-D745-95FA-5197FDE843C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22614C4E-1224-F04B-88E6-737DD272A13C}"/>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8" name="Footer Placeholder 7">
            <a:extLst>
              <a:ext uri="{FF2B5EF4-FFF2-40B4-BE49-F238E27FC236}">
                <a16:creationId xmlns:a16="http://schemas.microsoft.com/office/drawing/2014/main" xmlns="" id="{0C46400A-BF52-0A45-8286-37DE98ED3B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4C2CD94-6B62-D446-85AF-8896F1D5D030}"/>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99132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96C3F-43C6-4A4A-8F3E-A1905749FC3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8CAEB696-4091-6F49-A476-76A2D422A758}"/>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4" name="Footer Placeholder 3">
            <a:extLst>
              <a:ext uri="{FF2B5EF4-FFF2-40B4-BE49-F238E27FC236}">
                <a16:creationId xmlns:a16="http://schemas.microsoft.com/office/drawing/2014/main" xmlns="" id="{37F63E78-108D-2948-BD2C-CAF4160EC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59C9F67-0490-B94D-B88D-209FEB120419}"/>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229458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745FCEB-BA0F-EF4F-8F8D-542D8037A416}"/>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3" name="Footer Placeholder 2">
            <a:extLst>
              <a:ext uri="{FF2B5EF4-FFF2-40B4-BE49-F238E27FC236}">
                <a16:creationId xmlns:a16="http://schemas.microsoft.com/office/drawing/2014/main" xmlns="" id="{7A4212BC-2006-2044-9F5E-252E04F9A4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FF5A4B2-EF5A-0B4B-9FEE-9965798BDBA9}"/>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70127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B79878-2361-1D40-9250-FA12E56F4E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F80C055E-F07A-F84D-9F0E-BF8DC22CC8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98180908-2153-6A44-9E94-6A64B8EA8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C47375C6-0964-1546-BC2C-3FF12B6B916E}"/>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6" name="Footer Placeholder 5">
            <a:extLst>
              <a:ext uri="{FF2B5EF4-FFF2-40B4-BE49-F238E27FC236}">
                <a16:creationId xmlns:a16="http://schemas.microsoft.com/office/drawing/2014/main" xmlns="" id="{0FE596A9-682A-6745-BB1D-D499C80472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39F386-A191-264F-B03F-11F5FE4B0AB4}"/>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366753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0B4F7-7C84-4646-8CBC-B5118B2F26A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91371AA3-A2FE-4E4D-81EC-F0FF60A738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7D9EA56-B9C1-314F-AC1F-8B3D8F6E8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B09998C0-916B-B64A-A801-1D0FBF7B2F0F}"/>
              </a:ext>
            </a:extLst>
          </p:cNvPr>
          <p:cNvSpPr>
            <a:spLocks noGrp="1"/>
          </p:cNvSpPr>
          <p:nvPr>
            <p:ph type="dt" sz="half" idx="10"/>
          </p:nvPr>
        </p:nvSpPr>
        <p:spPr/>
        <p:txBody>
          <a:bodyPr/>
          <a:lstStyle/>
          <a:p>
            <a:fld id="{5701468C-328F-DE4E-9FF4-029D7EC9D6A2}" type="datetimeFigureOut">
              <a:rPr lang="en-US" smtClean="0"/>
              <a:t>6/11/2020</a:t>
            </a:fld>
            <a:endParaRPr lang="en-US"/>
          </a:p>
        </p:txBody>
      </p:sp>
      <p:sp>
        <p:nvSpPr>
          <p:cNvPr id="6" name="Footer Placeholder 5">
            <a:extLst>
              <a:ext uri="{FF2B5EF4-FFF2-40B4-BE49-F238E27FC236}">
                <a16:creationId xmlns:a16="http://schemas.microsoft.com/office/drawing/2014/main" xmlns="" id="{5E596105-9CA5-A24A-B92B-57A4DA9085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3AD911-BB4C-8F45-9558-744E0239641F}"/>
              </a:ext>
            </a:extLst>
          </p:cNvPr>
          <p:cNvSpPr>
            <a:spLocks noGrp="1"/>
          </p:cNvSpPr>
          <p:nvPr>
            <p:ph type="sldNum" sz="quarter" idx="12"/>
          </p:nvPr>
        </p:nvSpPr>
        <p:spPr/>
        <p:txBody>
          <a:bodyPr/>
          <a:lstStyle/>
          <a:p>
            <a:fld id="{7927A373-7A6F-754D-9BE2-68A585152488}" type="slidenum">
              <a:rPr lang="en-US" smtClean="0"/>
              <a:t>‹#›</a:t>
            </a:fld>
            <a:endParaRPr lang="en-US"/>
          </a:p>
        </p:txBody>
      </p:sp>
    </p:spTree>
    <p:extLst>
      <p:ext uri="{BB962C8B-B14F-4D97-AF65-F5344CB8AC3E}">
        <p14:creationId xmlns:p14="http://schemas.microsoft.com/office/powerpoint/2010/main" val="196895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53A89C2-9D63-FB4B-A7AB-89EDDC3F4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7D418998-F5F7-B84E-A29B-DFB3CB8E4D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2BAF01C3-1E6C-B34E-BF7D-29CEF30375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1468C-328F-DE4E-9FF4-029D7EC9D6A2}" type="datetimeFigureOut">
              <a:rPr lang="en-US" smtClean="0"/>
              <a:t>6/11/2020</a:t>
            </a:fld>
            <a:endParaRPr lang="en-US"/>
          </a:p>
        </p:txBody>
      </p:sp>
      <p:sp>
        <p:nvSpPr>
          <p:cNvPr id="5" name="Footer Placeholder 4">
            <a:extLst>
              <a:ext uri="{FF2B5EF4-FFF2-40B4-BE49-F238E27FC236}">
                <a16:creationId xmlns:a16="http://schemas.microsoft.com/office/drawing/2014/main" xmlns="" id="{BD6BE8C4-D716-E64A-B65C-3D13FE894C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466DA54-0D6F-D34E-8B68-A7615440B9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7A373-7A6F-754D-9BE2-68A585152488}" type="slidenum">
              <a:rPr lang="en-US" smtClean="0"/>
              <a:t>‹#›</a:t>
            </a:fld>
            <a:endParaRPr lang="en-US"/>
          </a:p>
        </p:txBody>
      </p:sp>
    </p:spTree>
    <p:extLst>
      <p:ext uri="{BB962C8B-B14F-4D97-AF65-F5344CB8AC3E}">
        <p14:creationId xmlns:p14="http://schemas.microsoft.com/office/powerpoint/2010/main" val="4217255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mmons.wikimedia.org/wiki/File:Noto_Emoji_Oreo_1f928.svg" TargetMode="External"/><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commons.wikimedia.org/wiki/File:Noto_Emoji_Oreo_1f642.svg" TargetMode="External"/><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commons.wikimedia.org/wiki/File:Noto_Emoji_Oreo_1f60f.svg" TargetMode="External"/><Relationship Id="rId2" Type="http://schemas.openxmlformats.org/officeDocument/2006/relationships/image" Target="../media/image4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www.royal.uk/virtual-tours-buckingham-palace" TargetMode="External"/><Relationship Id="rId3" Type="http://schemas.openxmlformats.org/officeDocument/2006/relationships/hyperlink" Target="https://www.tate.org.uk/" TargetMode="External"/><Relationship Id="rId7" Type="http://schemas.openxmlformats.org/officeDocument/2006/relationships/hyperlink" Target="https://www.royal.uk/virtual-tours-windsor-castle" TargetMode="External"/><Relationship Id="rId12" Type="http://schemas.openxmlformats.org/officeDocument/2006/relationships/hyperlink" Target="https://commons.wikimedia.org/wiki/File:Noto_Emoji_Oreo_1f60f.svg" TargetMode="External"/><Relationship Id="rId2" Type="http://schemas.openxmlformats.org/officeDocument/2006/relationships/hyperlink" Target="https://www.britishmuseum.org/collection" TargetMode="External"/><Relationship Id="rId1" Type="http://schemas.openxmlformats.org/officeDocument/2006/relationships/slideLayout" Target="../slideLayouts/slideLayout1.xml"/><Relationship Id="rId6" Type="http://schemas.openxmlformats.org/officeDocument/2006/relationships/hyperlink" Target="https://www.youtube.com/watch?v=v64KOxKVLVg" TargetMode="External"/><Relationship Id="rId11" Type="http://schemas.openxmlformats.org/officeDocument/2006/relationships/image" Target="../media/image45.png"/><Relationship Id="rId5" Type="http://schemas.openxmlformats.org/officeDocument/2006/relationships/hyperlink" Target="https://www.national-aquarium.co.uk/explore/" TargetMode="External"/><Relationship Id="rId10" Type="http://schemas.openxmlformats.org/officeDocument/2006/relationships/hyperlink" Target="https://www.youtube.com/channel/UCYyJUEtYv-ZW7BgjhP3UbTg" TargetMode="External"/><Relationship Id="rId4" Type="http://schemas.openxmlformats.org/officeDocument/2006/relationships/hyperlink" Target="https://www.nationalgallery.org.uk/" TargetMode="External"/><Relationship Id="rId9" Type="http://schemas.openxmlformats.org/officeDocument/2006/relationships/hyperlink" Target="https://www.nasa.gov/nasa-at-home-virtual-tours-and-augmented-realit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ommons.wikimedia.org/wiki/File:Noto_Emoji_Oreo_1f913.svg" TargetMode="External"/><Relationship Id="rId2" Type="http://schemas.openxmlformats.org/officeDocument/2006/relationships/image" Target="../media/image4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commons.wikimedia.org/wiki/File:Noto_Emoji_Oreo_1f928.svg" TargetMode="External"/><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commons.wikimedia.org/wiki/File:Noto_Emoji_Oreo_1f642.svg" TargetMode="External"/><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customXml" Target="../ink/ink2.xml"/><Relationship Id="rId18" Type="http://schemas.openxmlformats.org/officeDocument/2006/relationships/image" Target="../media/image35.png"/><Relationship Id="rId26" Type="http://schemas.openxmlformats.org/officeDocument/2006/relationships/customXml" Target="../ink/ink9.xml"/><Relationship Id="rId3" Type="http://schemas.openxmlformats.org/officeDocument/2006/relationships/image" Target="../media/image24.png"/><Relationship Id="rId21" Type="http://schemas.openxmlformats.org/officeDocument/2006/relationships/customXml" Target="../ink/ink6.xml"/><Relationship Id="rId7" Type="http://schemas.openxmlformats.org/officeDocument/2006/relationships/image" Target="../media/image28.png"/><Relationship Id="rId12" Type="http://schemas.openxmlformats.org/officeDocument/2006/relationships/image" Target="../media/image32.png"/><Relationship Id="rId17" Type="http://schemas.openxmlformats.org/officeDocument/2006/relationships/customXml" Target="../ink/ink4.xml"/><Relationship Id="rId25" Type="http://schemas.openxmlformats.org/officeDocument/2006/relationships/image" Target="../media/image38.png"/><Relationship Id="rId2" Type="http://schemas.openxmlformats.org/officeDocument/2006/relationships/image" Target="../media/image23.png"/><Relationship Id="rId16" Type="http://schemas.openxmlformats.org/officeDocument/2006/relationships/image" Target="../media/image34.png"/><Relationship Id="rId20" Type="http://schemas.openxmlformats.org/officeDocument/2006/relationships/image" Target="../media/image36.png"/><Relationship Id="rId29" Type="http://schemas.openxmlformats.org/officeDocument/2006/relationships/image" Target="../media/image40.pn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customXml" Target="../ink/ink1.xml"/><Relationship Id="rId24" Type="http://schemas.openxmlformats.org/officeDocument/2006/relationships/customXml" Target="../ink/ink8.xml"/><Relationship Id="rId5" Type="http://schemas.openxmlformats.org/officeDocument/2006/relationships/image" Target="../media/image26.png"/><Relationship Id="rId15" Type="http://schemas.openxmlformats.org/officeDocument/2006/relationships/customXml" Target="../ink/ink3.xml"/><Relationship Id="rId23" Type="http://schemas.openxmlformats.org/officeDocument/2006/relationships/image" Target="../media/image37.png"/><Relationship Id="rId28" Type="http://schemas.openxmlformats.org/officeDocument/2006/relationships/customXml" Target="../ink/ink10.xml"/><Relationship Id="rId10" Type="http://schemas.openxmlformats.org/officeDocument/2006/relationships/image" Target="../media/image31.png"/><Relationship Id="rId19" Type="http://schemas.openxmlformats.org/officeDocument/2006/relationships/customXml" Target="../ink/ink5.xml"/><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3.png"/><Relationship Id="rId22" Type="http://schemas.openxmlformats.org/officeDocument/2006/relationships/customXml" Target="../ink/ink7.xml"/><Relationship Id="rId27" Type="http://schemas.openxmlformats.org/officeDocument/2006/relationships/image" Target="../media/image39.png"/></Relationships>
</file>

<file path=ppt/slides/_rels/slide6.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hyperlink" Target="https://commons.wikimedia.org/wiki/File:Noto_Emoji_Oreo_1f928.svg" TargetMode="External"/><Relationship Id="rId3" Type="http://schemas.openxmlformats.org/officeDocument/2006/relationships/hyperlink" Target="https://commons.wikimedia.org/wiki/File:Noto_Emoji_Oreo_1f60e.svg" TargetMode="External"/><Relationship Id="rId7" Type="http://schemas.openxmlformats.org/officeDocument/2006/relationships/hyperlink" Target="https://commons.wikimedia.org/wiki/File:Noto_Emoji_Oreo_1f914.svg" TargetMode="External"/><Relationship Id="rId12"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3.png"/><Relationship Id="rId11" Type="http://schemas.openxmlformats.org/officeDocument/2006/relationships/hyperlink" Target="https://commons.wikimedia.org/wiki/File:Noto_Emoji_Oreo_1f60f.svg" TargetMode="External"/><Relationship Id="rId5" Type="http://schemas.openxmlformats.org/officeDocument/2006/relationships/hyperlink" Target="https://commons.wikimedia.org/wiki/File:Noto_Emoji_Oreo_1f913.svg" TargetMode="External"/><Relationship Id="rId10" Type="http://schemas.openxmlformats.org/officeDocument/2006/relationships/image" Target="../media/image45.png"/><Relationship Id="rId4" Type="http://schemas.openxmlformats.org/officeDocument/2006/relationships/image" Target="../media/image42.png"/><Relationship Id="rId9" Type="http://schemas.openxmlformats.org/officeDocument/2006/relationships/hyperlink" Target="https://commons.wikimedia.org/wiki/File:Noto_Emoji_Oreo_1f642.sv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Noto_Emoji_Oreo_1f913.svg" TargetMode="External"/><Relationship Id="rId2" Type="http://schemas.openxmlformats.org/officeDocument/2006/relationships/image" Target="../media/image4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Noto_Emoji_Oreo_1f914.svg" TargetMode="External"/><Relationship Id="rId2" Type="http://schemas.openxmlformats.org/officeDocument/2006/relationships/image" Target="../media/image4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ommons.wikimedia.org/wiki/File:Noto_Emoji_Oreo_1f60e.svg" TargetMode="External"/><Relationship Id="rId2" Type="http://schemas.openxmlformats.org/officeDocument/2006/relationships/image" Target="../media/image4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xmlns="" id="{FF48A034-C72F-8E4C-B37D-B6908046D5EE}"/>
              </a:ext>
            </a:extLst>
          </p:cNvPr>
          <p:cNvSpPr txBox="1"/>
          <p:nvPr/>
        </p:nvSpPr>
        <p:spPr>
          <a:xfrm>
            <a:off x="519505" y="2721114"/>
            <a:ext cx="11335870" cy="707886"/>
          </a:xfrm>
          <a:prstGeom prst="rect">
            <a:avLst/>
          </a:prstGeom>
          <a:noFill/>
        </p:spPr>
        <p:txBody>
          <a:bodyPr wrap="square" rtlCol="0">
            <a:spAutoFit/>
          </a:bodyPr>
          <a:lstStyle/>
          <a:p>
            <a:r>
              <a:rPr lang="en-GB" sz="4000" b="1" dirty="0">
                <a:latin typeface="Cavolini" panose="03000502040302020204" pitchFamily="66" charset="0"/>
                <a:cs typeface="Cavolini" panose="03000502040302020204" pitchFamily="66" charset="0"/>
              </a:rPr>
              <a:t>Learning Thinking Reflecting Discussing </a:t>
            </a:r>
          </a:p>
        </p:txBody>
      </p:sp>
      <p:sp>
        <p:nvSpPr>
          <p:cNvPr id="58" name="TextBox 57">
            <a:extLst>
              <a:ext uri="{FF2B5EF4-FFF2-40B4-BE49-F238E27FC236}">
                <a16:creationId xmlns:a16="http://schemas.microsoft.com/office/drawing/2014/main" xmlns="" id="{4491E049-DC55-8949-BDC6-37FA927165D5}"/>
              </a:ext>
            </a:extLst>
          </p:cNvPr>
          <p:cNvSpPr txBox="1"/>
          <p:nvPr/>
        </p:nvSpPr>
        <p:spPr>
          <a:xfrm>
            <a:off x="2864672" y="3572884"/>
            <a:ext cx="6279776" cy="2677656"/>
          </a:xfrm>
          <a:prstGeom prst="rect">
            <a:avLst/>
          </a:prstGeom>
          <a:noFill/>
        </p:spPr>
        <p:txBody>
          <a:bodyPr wrap="square" rtlCol="0">
            <a:spAutoFit/>
          </a:bodyPr>
          <a:lstStyle/>
          <a:p>
            <a:pPr algn="ctr"/>
            <a:r>
              <a:rPr lang="en-GB" sz="2400" b="1" dirty="0">
                <a:latin typeface="Cavolini" panose="03000502040302020204" pitchFamily="66" charset="0"/>
                <a:cs typeface="Cavolini" panose="03000502040302020204" pitchFamily="66" charset="0"/>
              </a:rPr>
              <a:t>A transition pack for pupils, parents and carers – getting to grip with the new curriculum at home. </a:t>
            </a:r>
          </a:p>
          <a:p>
            <a:pPr algn="ctr"/>
            <a:endParaRPr lang="en-GB" sz="2400" b="1" dirty="0">
              <a:latin typeface="Cavolini" panose="03000502040302020204" pitchFamily="66" charset="0"/>
              <a:cs typeface="Cavolini" panose="03000502040302020204" pitchFamily="66" charset="0"/>
            </a:endParaRPr>
          </a:p>
          <a:p>
            <a:pPr algn="ctr"/>
            <a:r>
              <a:rPr lang="en-GB" sz="2400" b="1" dirty="0">
                <a:latin typeface="Cavolini" panose="03000502040302020204" pitchFamily="66" charset="0"/>
                <a:cs typeface="Cavolini" panose="03000502040302020204" pitchFamily="66" charset="0"/>
              </a:rPr>
              <a:t>This has been designed to support and complement existing school activities and not replace them. </a:t>
            </a:r>
            <a:endParaRPr lang="en-GB" sz="2400" b="1" dirty="0">
              <a:highlight>
                <a:srgbClr val="FFFF00"/>
              </a:highlight>
              <a:latin typeface="Cavolini" panose="03000502040302020204" pitchFamily="66" charset="0"/>
              <a:cs typeface="Cavolini" panose="03000502040302020204" pitchFamily="66" charset="0"/>
            </a:endParaRPr>
          </a:p>
        </p:txBody>
      </p:sp>
      <p:sp>
        <p:nvSpPr>
          <p:cNvPr id="57" name="TextBox 56">
            <a:extLst>
              <a:ext uri="{FF2B5EF4-FFF2-40B4-BE49-F238E27FC236}">
                <a16:creationId xmlns:a16="http://schemas.microsoft.com/office/drawing/2014/main" xmlns="" id="{4443D1D4-80C4-354B-AB95-131CD6BCEF40}"/>
              </a:ext>
            </a:extLst>
          </p:cNvPr>
          <p:cNvSpPr txBox="1"/>
          <p:nvPr/>
        </p:nvSpPr>
        <p:spPr>
          <a:xfrm>
            <a:off x="2840736" y="607460"/>
            <a:ext cx="6177758" cy="1077218"/>
          </a:xfrm>
          <a:prstGeom prst="rect">
            <a:avLst/>
          </a:prstGeom>
          <a:noFill/>
        </p:spPr>
        <p:txBody>
          <a:bodyPr wrap="square" rtlCol="0">
            <a:spAutoFit/>
          </a:bodyPr>
          <a:lstStyle/>
          <a:p>
            <a:pPr algn="ctr"/>
            <a:r>
              <a:rPr lang="en-GB" sz="3200" b="1" dirty="0">
                <a:latin typeface="Cavolini" panose="03000502040302020204" pitchFamily="66" charset="0"/>
                <a:cs typeface="Cavolini" panose="03000502040302020204" pitchFamily="66" charset="0"/>
              </a:rPr>
              <a:t>Independent </a:t>
            </a:r>
            <a:r>
              <a:rPr lang="en-GB" sz="3200" b="1">
                <a:latin typeface="Cavolini" panose="03000502040302020204" pitchFamily="66" charset="0"/>
                <a:cs typeface="Cavolini" panose="03000502040302020204" pitchFamily="66" charset="0"/>
              </a:rPr>
              <a:t>learning  </a:t>
            </a:r>
            <a:endParaRPr lang="en-GB" sz="3200" b="1" dirty="0">
              <a:latin typeface="Cavolini" panose="03000502040302020204" pitchFamily="66" charset="0"/>
              <a:cs typeface="Cavolini" panose="03000502040302020204" pitchFamily="66" charset="0"/>
            </a:endParaRPr>
          </a:p>
          <a:p>
            <a:pPr algn="ctr"/>
            <a:r>
              <a:rPr lang="en-GB" sz="3200" b="1" dirty="0">
                <a:latin typeface="Cavolini" panose="03000502040302020204" pitchFamily="66" charset="0"/>
                <a:cs typeface="Cavolini" panose="03000502040302020204" pitchFamily="66" charset="0"/>
              </a:rPr>
              <a:t>Y5, Y6, Y7 and Y8</a:t>
            </a:r>
            <a:endParaRPr lang="en-US" sz="3200" b="1" dirty="0">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1795893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710A2ED4-D7CA-4E45-9574-8DC880E8B1CA}"/>
              </a:ext>
            </a:extLst>
          </p:cNvPr>
          <p:cNvSpPr txBox="1"/>
          <p:nvPr/>
        </p:nvSpPr>
        <p:spPr>
          <a:xfrm>
            <a:off x="1047380" y="1238789"/>
            <a:ext cx="10130118" cy="4401205"/>
          </a:xfrm>
          <a:prstGeom prst="rect">
            <a:avLst/>
          </a:prstGeom>
          <a:noFill/>
        </p:spPr>
        <p:txBody>
          <a:bodyPr wrap="square" rtlCol="0">
            <a:spAutoFit/>
          </a:bodyPr>
          <a:lstStyle/>
          <a:p>
            <a:pPr algn="ctr"/>
            <a:r>
              <a:rPr lang="en-GB" sz="2000" dirty="0"/>
              <a:t>People are always trying to find ways of raising and making money </a:t>
            </a:r>
          </a:p>
          <a:p>
            <a:pPr algn="ctr"/>
            <a:r>
              <a:rPr lang="en-GB" sz="2000" dirty="0"/>
              <a:t>for good causes, charities and challenges. </a:t>
            </a:r>
          </a:p>
          <a:p>
            <a:pPr algn="ctr"/>
            <a:r>
              <a:rPr lang="en-GB" sz="2000" dirty="0"/>
              <a:t>Schools often fund raise for local causes within the school or community. </a:t>
            </a:r>
          </a:p>
          <a:p>
            <a:pPr algn="ctr"/>
            <a:r>
              <a:rPr lang="en-GB" sz="2000" dirty="0"/>
              <a:t>You may have also supported national charities like Comic Relief or Sports Relief or international groups such as the Red Cross or Oxfam. </a:t>
            </a:r>
          </a:p>
          <a:p>
            <a:pPr algn="ctr"/>
            <a:r>
              <a:rPr lang="en-GB" sz="2000" dirty="0"/>
              <a:t>Many people come up with unusual challenges such as virtually walking to the moon and back or virtually cycling across the Sahara, shave their hair off, or even sit in a bath of baked beans to raise money! </a:t>
            </a:r>
          </a:p>
          <a:p>
            <a:pPr algn="ctr"/>
            <a:r>
              <a:rPr lang="en-GB" sz="2000" dirty="0"/>
              <a:t>Could you come up with some ideas and plans that would outline your choice of cause, charity or challenge? Who, why, when, estimate, predict, advertise, publicise there is lots to do!</a:t>
            </a:r>
          </a:p>
          <a:p>
            <a:pPr algn="ctr"/>
            <a:endParaRPr lang="en-GB" sz="2000" dirty="0"/>
          </a:p>
          <a:p>
            <a:pPr algn="ctr"/>
            <a:r>
              <a:rPr lang="en-GB" sz="2000" dirty="0"/>
              <a:t>You may wish to present your ideas in some creative ways to catch the attention of people who would be willing to donate. Try to make good use of your Welsh language skills.</a:t>
            </a:r>
          </a:p>
          <a:p>
            <a:pPr algn="ctr"/>
            <a:r>
              <a:rPr lang="en-GB" sz="2000" dirty="0"/>
              <a:t>Remember it is your choice.</a:t>
            </a:r>
          </a:p>
        </p:txBody>
      </p:sp>
      <p:sp>
        <p:nvSpPr>
          <p:cNvPr id="15" name="TextBox 14">
            <a:extLst>
              <a:ext uri="{FF2B5EF4-FFF2-40B4-BE49-F238E27FC236}">
                <a16:creationId xmlns:a16="http://schemas.microsoft.com/office/drawing/2014/main" xmlns="" id="{4D0B5285-4A97-4E41-AC36-CD01B2A443DC}"/>
              </a:ext>
            </a:extLst>
          </p:cNvPr>
          <p:cNvSpPr txBox="1"/>
          <p:nvPr/>
        </p:nvSpPr>
        <p:spPr>
          <a:xfrm>
            <a:off x="2985695" y="566506"/>
            <a:ext cx="6220609"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Enterprising Endeavours</a:t>
            </a:r>
          </a:p>
        </p:txBody>
      </p:sp>
      <p:pic>
        <p:nvPicPr>
          <p:cNvPr id="20" name="Picture 19" descr="A picture containing clock&#10;&#10;Description automatically generated">
            <a:extLst>
              <a:ext uri="{FF2B5EF4-FFF2-40B4-BE49-F238E27FC236}">
                <a16:creationId xmlns:a16="http://schemas.microsoft.com/office/drawing/2014/main" xmlns="" id="{C6D49FC4-26E0-1545-9E13-D7BF9360B289}"/>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399921" y="5497515"/>
            <a:ext cx="1392155" cy="1392155"/>
          </a:xfrm>
          <a:prstGeom prst="rect">
            <a:avLst/>
          </a:prstGeom>
        </p:spPr>
      </p:pic>
    </p:spTree>
    <p:extLst>
      <p:ext uri="{BB962C8B-B14F-4D97-AF65-F5344CB8AC3E}">
        <p14:creationId xmlns:p14="http://schemas.microsoft.com/office/powerpoint/2010/main" val="25431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F2B56DC1-B4E8-8841-B9CA-C688420437CA}"/>
              </a:ext>
            </a:extLst>
          </p:cNvPr>
          <p:cNvSpPr txBox="1"/>
          <p:nvPr/>
        </p:nvSpPr>
        <p:spPr>
          <a:xfrm>
            <a:off x="1698095" y="1366726"/>
            <a:ext cx="8978691" cy="4093428"/>
          </a:xfrm>
          <a:prstGeom prst="rect">
            <a:avLst/>
          </a:prstGeom>
          <a:noFill/>
        </p:spPr>
        <p:txBody>
          <a:bodyPr wrap="square" rtlCol="0">
            <a:spAutoFit/>
          </a:bodyPr>
          <a:lstStyle/>
          <a:p>
            <a:pPr algn="ctr"/>
            <a:r>
              <a:rPr lang="en-GB" sz="2000" dirty="0"/>
              <a:t>Improve your own skills by challenging yourself to improve each time you have a go.</a:t>
            </a:r>
          </a:p>
          <a:p>
            <a:pPr algn="ctr"/>
            <a:r>
              <a:rPr lang="en-GB" sz="2000" dirty="0"/>
              <a:t>Build up skills by trying to better your score or better the time taken to do certain tasks. Spend a short amount of time per day attempting to beat your previous record. Remember it is your choice to improve at your own pace.</a:t>
            </a:r>
          </a:p>
          <a:p>
            <a:pPr algn="ctr"/>
            <a:endParaRPr lang="en-GB" sz="2000" dirty="0"/>
          </a:p>
          <a:p>
            <a:pPr algn="ctr"/>
            <a:r>
              <a:rPr lang="en-GB" sz="2000" dirty="0"/>
              <a:t>Keep a record of your progress. Is it your best yet? What are you good at? What do you need to practice? Why is it so difficult? Why is it so easy?</a:t>
            </a:r>
          </a:p>
          <a:p>
            <a:pPr algn="ctr"/>
            <a:endParaRPr lang="en-GB" sz="2000" dirty="0"/>
          </a:p>
          <a:p>
            <a:pPr algn="ctr"/>
            <a:r>
              <a:rPr lang="en-GB" sz="2000" dirty="0"/>
              <a:t>Use HWB resources. Try using J2e numeracy blast or TTRS for times tables. Try J2e spell blast for literacy. Try fitness workouts like timing the daily mile, timing running up the stairs, number of steps taken or number of star jumps. </a:t>
            </a:r>
          </a:p>
          <a:p>
            <a:pPr algn="ctr"/>
            <a:r>
              <a:rPr lang="en-GB" sz="2000" dirty="0"/>
              <a:t>Don’t forget to use your Welsh language skills.</a:t>
            </a:r>
          </a:p>
          <a:p>
            <a:pPr algn="ctr"/>
            <a:endParaRPr lang="en-GB" sz="2000" dirty="0"/>
          </a:p>
        </p:txBody>
      </p:sp>
      <p:sp>
        <p:nvSpPr>
          <p:cNvPr id="15" name="TextBox 14">
            <a:extLst>
              <a:ext uri="{FF2B5EF4-FFF2-40B4-BE49-F238E27FC236}">
                <a16:creationId xmlns:a16="http://schemas.microsoft.com/office/drawing/2014/main" xmlns="" id="{04C9C6AC-9B9A-2444-A902-A8D454061268}"/>
              </a:ext>
            </a:extLst>
          </p:cNvPr>
          <p:cNvSpPr txBox="1"/>
          <p:nvPr/>
        </p:nvSpPr>
        <p:spPr>
          <a:xfrm>
            <a:off x="4090904" y="351063"/>
            <a:ext cx="4382764"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Your Best Yet</a:t>
            </a:r>
          </a:p>
        </p:txBody>
      </p:sp>
      <p:pic>
        <p:nvPicPr>
          <p:cNvPr id="19" name="Picture 18" descr="A picture containing sign&#10;&#10;Description automatically generated">
            <a:extLst>
              <a:ext uri="{FF2B5EF4-FFF2-40B4-BE49-F238E27FC236}">
                <a16:creationId xmlns:a16="http://schemas.microsoft.com/office/drawing/2014/main" xmlns="" id="{14AC420B-6EFD-8B41-BC60-75FEE68869A7}"/>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419023" y="5358110"/>
            <a:ext cx="1447738" cy="1447738"/>
          </a:xfrm>
          <a:prstGeom prst="rect">
            <a:avLst/>
          </a:prstGeom>
        </p:spPr>
      </p:pic>
    </p:spTree>
    <p:extLst>
      <p:ext uri="{BB962C8B-B14F-4D97-AF65-F5344CB8AC3E}">
        <p14:creationId xmlns:p14="http://schemas.microsoft.com/office/powerpoint/2010/main" val="369922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FDAEADC5-948A-AC47-9878-BD15DC5555E0}"/>
              </a:ext>
            </a:extLst>
          </p:cNvPr>
          <p:cNvSpPr txBox="1"/>
          <p:nvPr/>
        </p:nvSpPr>
        <p:spPr>
          <a:xfrm>
            <a:off x="1463040" y="1069362"/>
            <a:ext cx="9438040" cy="5016758"/>
          </a:xfrm>
          <a:prstGeom prst="rect">
            <a:avLst/>
          </a:prstGeom>
          <a:noFill/>
        </p:spPr>
        <p:txBody>
          <a:bodyPr wrap="square" rtlCol="0">
            <a:spAutoFit/>
          </a:bodyPr>
          <a:lstStyle/>
          <a:p>
            <a:pPr algn="ctr"/>
            <a:r>
              <a:rPr lang="en-GB" sz="2000" dirty="0"/>
              <a:t>At the moment things are limited but you can experience things from home virtually. </a:t>
            </a:r>
          </a:p>
          <a:p>
            <a:pPr algn="ctr"/>
            <a:endParaRPr lang="en-GB" sz="2000" dirty="0"/>
          </a:p>
          <a:p>
            <a:pPr algn="ctr"/>
            <a:r>
              <a:rPr lang="en-GB" sz="2000" dirty="0"/>
              <a:t>You can visit theme and adventure parks. You can visit the theatre or opera house. </a:t>
            </a:r>
          </a:p>
          <a:p>
            <a:pPr algn="ctr"/>
            <a:r>
              <a:rPr lang="en-GB" sz="2000" dirty="0"/>
              <a:t>You can visit museums and art galleries. You can visit zoos and safari parks. </a:t>
            </a:r>
          </a:p>
          <a:p>
            <a:pPr algn="ctr"/>
            <a:r>
              <a:rPr lang="en-GB" sz="2000" dirty="0"/>
              <a:t>You can visit castles or Buckingham Palace. You can visit other countries. </a:t>
            </a:r>
          </a:p>
          <a:p>
            <a:pPr algn="ctr"/>
            <a:r>
              <a:rPr lang="en-GB" sz="2000" dirty="0"/>
              <a:t>You can see what extreme sports look like. </a:t>
            </a:r>
          </a:p>
          <a:p>
            <a:pPr algn="ctr"/>
            <a:r>
              <a:rPr lang="en-GB" sz="2000" dirty="0"/>
              <a:t>You can see sporting events and competitions. You can see music concerts and festivals. You can take a train journey. </a:t>
            </a:r>
          </a:p>
          <a:p>
            <a:pPr algn="ctr"/>
            <a:endParaRPr lang="en-GB" sz="2000" dirty="0"/>
          </a:p>
          <a:p>
            <a:pPr algn="ctr"/>
            <a:r>
              <a:rPr lang="en-GB" sz="2000" b="1" dirty="0">
                <a:latin typeface="Cavolini" panose="03000502040302020204" pitchFamily="66" charset="0"/>
                <a:cs typeface="Cavolini" panose="03000502040302020204" pitchFamily="66" charset="0"/>
              </a:rPr>
              <a:t>Ok, so it isn’t quite the same, as the real thing, but why not check it out.</a:t>
            </a:r>
          </a:p>
          <a:p>
            <a:pPr algn="ctr"/>
            <a:endParaRPr lang="en-GB" sz="2000" dirty="0"/>
          </a:p>
          <a:p>
            <a:pPr algn="ctr"/>
            <a:r>
              <a:rPr lang="en-GB" sz="2000" dirty="0"/>
              <a:t>Try out health and fitness workouts, cooking classes, reading, try a quiz, listening to audio books, practicing your Welsh language, learn a new language, learn to play a musical instrument, finish a puzzle, paint a masterpiece, enjoy crafts and modelling </a:t>
            </a:r>
          </a:p>
          <a:p>
            <a:pPr algn="ctr"/>
            <a:endParaRPr lang="en-GB" sz="2000" dirty="0"/>
          </a:p>
        </p:txBody>
      </p:sp>
      <p:sp>
        <p:nvSpPr>
          <p:cNvPr id="15" name="TextBox 14">
            <a:extLst>
              <a:ext uri="{FF2B5EF4-FFF2-40B4-BE49-F238E27FC236}">
                <a16:creationId xmlns:a16="http://schemas.microsoft.com/office/drawing/2014/main" xmlns="" id="{106BD5C5-8363-5C44-A22F-D5C313DAE287}"/>
              </a:ext>
            </a:extLst>
          </p:cNvPr>
          <p:cNvSpPr txBox="1"/>
          <p:nvPr/>
        </p:nvSpPr>
        <p:spPr>
          <a:xfrm>
            <a:off x="3922547" y="309060"/>
            <a:ext cx="4346903"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Virtual Visits </a:t>
            </a:r>
          </a:p>
        </p:txBody>
      </p:sp>
      <p:pic>
        <p:nvPicPr>
          <p:cNvPr id="19" name="Picture 18">
            <a:extLst>
              <a:ext uri="{FF2B5EF4-FFF2-40B4-BE49-F238E27FC236}">
                <a16:creationId xmlns:a16="http://schemas.microsoft.com/office/drawing/2014/main" xmlns="" id="{F6C3E03A-D12C-F744-84DF-618B13B365BB}"/>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392844" y="5551988"/>
            <a:ext cx="1406307" cy="1406307"/>
          </a:xfrm>
          <a:prstGeom prst="rect">
            <a:avLst/>
          </a:prstGeom>
        </p:spPr>
      </p:pic>
    </p:spTree>
    <p:extLst>
      <p:ext uri="{BB962C8B-B14F-4D97-AF65-F5344CB8AC3E}">
        <p14:creationId xmlns:p14="http://schemas.microsoft.com/office/powerpoint/2010/main" val="304186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FDAEADC5-948A-AC47-9878-BD15DC5555E0}"/>
              </a:ext>
            </a:extLst>
          </p:cNvPr>
          <p:cNvSpPr txBox="1"/>
          <p:nvPr/>
        </p:nvSpPr>
        <p:spPr>
          <a:xfrm>
            <a:off x="2209853" y="41994"/>
            <a:ext cx="10519738" cy="5632311"/>
          </a:xfrm>
          <a:prstGeom prst="rect">
            <a:avLst/>
          </a:prstGeom>
          <a:noFill/>
        </p:spPr>
        <p:txBody>
          <a:bodyPr wrap="square" rtlCol="0">
            <a:spAutoFit/>
          </a:bodyPr>
          <a:lstStyle/>
          <a:p>
            <a:endParaRPr lang="en-GB" dirty="0"/>
          </a:p>
          <a:p>
            <a:endParaRPr lang="en-GB" dirty="0"/>
          </a:p>
          <a:p>
            <a:r>
              <a:rPr lang="en-GB" dirty="0"/>
              <a:t>Museums and Galleries</a:t>
            </a:r>
          </a:p>
          <a:p>
            <a:r>
              <a:rPr lang="en-GB" u="sng" dirty="0">
                <a:hlinkClick r:id="rId2"/>
              </a:rPr>
              <a:t>https://www.britishmuseum.org/collection</a:t>
            </a:r>
            <a:endParaRPr lang="en-GB" dirty="0"/>
          </a:p>
          <a:p>
            <a:r>
              <a:rPr lang="en-GB" u="sng" dirty="0">
                <a:hlinkClick r:id="rId3"/>
              </a:rPr>
              <a:t>https://www.tate.org.uk/</a:t>
            </a:r>
            <a:endParaRPr lang="en-GB" dirty="0"/>
          </a:p>
          <a:p>
            <a:r>
              <a:rPr lang="en-GB" u="sng" dirty="0">
                <a:hlinkClick r:id="rId4"/>
              </a:rPr>
              <a:t>https://www.nationalgallery.org.uk/</a:t>
            </a:r>
            <a:endParaRPr lang="en-GB" dirty="0"/>
          </a:p>
          <a:p>
            <a:r>
              <a:rPr lang="en-GB" dirty="0"/>
              <a:t> </a:t>
            </a:r>
          </a:p>
          <a:p>
            <a:r>
              <a:rPr lang="en-GB" dirty="0"/>
              <a:t>Aquarium/Ocean</a:t>
            </a:r>
          </a:p>
          <a:p>
            <a:r>
              <a:rPr lang="en-GB" u="sng" dirty="0">
                <a:hlinkClick r:id="rId5"/>
              </a:rPr>
              <a:t>https://www.national-aquarium.co.uk/explore/</a:t>
            </a:r>
            <a:r>
              <a:rPr lang="en-GB" dirty="0"/>
              <a:t> </a:t>
            </a:r>
          </a:p>
          <a:p>
            <a:r>
              <a:rPr lang="en-GB" u="sng" dirty="0">
                <a:hlinkClick r:id="rId6"/>
              </a:rPr>
              <a:t>https://www.youtube.com/watch?v=v64KOxKVLVg</a:t>
            </a:r>
            <a:r>
              <a:rPr lang="en-GB" dirty="0"/>
              <a:t> </a:t>
            </a:r>
          </a:p>
          <a:p>
            <a:r>
              <a:rPr lang="en-GB" dirty="0"/>
              <a:t> </a:t>
            </a:r>
          </a:p>
          <a:p>
            <a:r>
              <a:rPr lang="en-GB" dirty="0"/>
              <a:t>Castles</a:t>
            </a:r>
          </a:p>
          <a:p>
            <a:r>
              <a:rPr lang="en-GB" u="sng" dirty="0">
                <a:hlinkClick r:id="rId7"/>
              </a:rPr>
              <a:t>https://www.royal.uk/virtual-tours-windsor-castle</a:t>
            </a:r>
            <a:endParaRPr lang="en-GB" dirty="0"/>
          </a:p>
          <a:p>
            <a:r>
              <a:rPr lang="en-GB" u="sng" dirty="0">
                <a:hlinkClick r:id="rId8"/>
              </a:rPr>
              <a:t>https://www.royal.uk/virtual-tours-buckingham-palace</a:t>
            </a:r>
            <a:endParaRPr lang="en-GB" dirty="0"/>
          </a:p>
          <a:p>
            <a:r>
              <a:rPr lang="en-GB" dirty="0"/>
              <a:t> </a:t>
            </a:r>
          </a:p>
          <a:p>
            <a:r>
              <a:rPr lang="en-GB" dirty="0"/>
              <a:t>NASA (google expeditions app)</a:t>
            </a:r>
          </a:p>
          <a:p>
            <a:r>
              <a:rPr lang="en-GB" u="sng" dirty="0">
                <a:hlinkClick r:id="rId9"/>
              </a:rPr>
              <a:t>https://www.nasa.gov/nasa-at-home-virtual-tours-and-augmented-reality</a:t>
            </a:r>
            <a:endParaRPr lang="en-GB" dirty="0"/>
          </a:p>
          <a:p>
            <a:endParaRPr lang="en-GB" dirty="0"/>
          </a:p>
          <a:p>
            <a:r>
              <a:rPr lang="en-GB" dirty="0"/>
              <a:t>Theme Parks</a:t>
            </a:r>
          </a:p>
          <a:p>
            <a:r>
              <a:rPr lang="en-GB" dirty="0"/>
              <a:t>Virtual Disney rides </a:t>
            </a:r>
            <a:r>
              <a:rPr lang="en-GB" u="sng" dirty="0">
                <a:hlinkClick r:id="rId10"/>
              </a:rPr>
              <a:t>https://www.youtube.com/channel/UCYyJUEtYv-ZW7BgjhP3UbTg</a:t>
            </a:r>
            <a:endParaRPr lang="en-GB" sz="2000" dirty="0"/>
          </a:p>
        </p:txBody>
      </p:sp>
      <p:sp>
        <p:nvSpPr>
          <p:cNvPr id="15" name="TextBox 14">
            <a:extLst>
              <a:ext uri="{FF2B5EF4-FFF2-40B4-BE49-F238E27FC236}">
                <a16:creationId xmlns:a16="http://schemas.microsoft.com/office/drawing/2014/main" xmlns="" id="{106BD5C5-8363-5C44-A22F-D5C313DAE287}"/>
              </a:ext>
            </a:extLst>
          </p:cNvPr>
          <p:cNvSpPr txBox="1"/>
          <p:nvPr/>
        </p:nvSpPr>
        <p:spPr>
          <a:xfrm>
            <a:off x="3473083" y="27897"/>
            <a:ext cx="5245834"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Useful Links </a:t>
            </a:r>
          </a:p>
        </p:txBody>
      </p:sp>
      <p:pic>
        <p:nvPicPr>
          <p:cNvPr id="19" name="Picture 18">
            <a:extLst>
              <a:ext uri="{FF2B5EF4-FFF2-40B4-BE49-F238E27FC236}">
                <a16:creationId xmlns:a16="http://schemas.microsoft.com/office/drawing/2014/main" xmlns="" id="{F6C3E03A-D12C-F744-84DF-618B13B365BB}"/>
              </a:ext>
            </a:extLst>
          </p:cNvPr>
          <p:cNvPicPr>
            <a:picLocks noChangeAspect="1"/>
          </p:cNvPicPr>
          <p:nvPr/>
        </p:nvPicPr>
        <p:blipFill>
          <a:blip r:embed="rId11">
            <a:extLst>
              <a:ext uri="{837473B0-CC2E-450A-ABE3-18F120FF3D39}">
                <a1611:picAttrSrcUrl xmlns:a1611="http://schemas.microsoft.com/office/drawing/2016/11/main" xmlns="" r:id="rId12"/>
              </a:ext>
            </a:extLst>
          </a:blip>
          <a:stretch>
            <a:fillRect/>
          </a:stretch>
        </p:blipFill>
        <p:spPr>
          <a:xfrm>
            <a:off x="5405969" y="5497515"/>
            <a:ext cx="1406307" cy="1406307"/>
          </a:xfrm>
          <a:prstGeom prst="rect">
            <a:avLst/>
          </a:prstGeom>
        </p:spPr>
      </p:pic>
    </p:spTree>
    <p:extLst>
      <p:ext uri="{BB962C8B-B14F-4D97-AF65-F5344CB8AC3E}">
        <p14:creationId xmlns:p14="http://schemas.microsoft.com/office/powerpoint/2010/main" val="216215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046A88FF-66C5-DB4F-AE38-84F290B2B3D6}"/>
              </a:ext>
            </a:extLst>
          </p:cNvPr>
          <p:cNvSpPr txBox="1"/>
          <p:nvPr/>
        </p:nvSpPr>
        <p:spPr>
          <a:xfrm>
            <a:off x="1855693" y="944987"/>
            <a:ext cx="8480612" cy="4708981"/>
          </a:xfrm>
          <a:prstGeom prst="rect">
            <a:avLst/>
          </a:prstGeom>
          <a:noFill/>
        </p:spPr>
        <p:txBody>
          <a:bodyPr wrap="square" rtlCol="0">
            <a:spAutoFit/>
          </a:bodyPr>
          <a:lstStyle/>
          <a:p>
            <a:pPr algn="ctr"/>
            <a:endParaRPr lang="en-GB" sz="2000" dirty="0"/>
          </a:p>
          <a:p>
            <a:pPr algn="ctr"/>
            <a:r>
              <a:rPr lang="en-GB" sz="2000" dirty="0"/>
              <a:t>A classroom  at home, for example, a Google classroom where you can have a lesson or session with your teacher and your class, your form or your group.</a:t>
            </a:r>
          </a:p>
          <a:p>
            <a:pPr algn="ctr"/>
            <a:r>
              <a:rPr lang="en-GB" sz="2000" dirty="0"/>
              <a:t>  </a:t>
            </a:r>
          </a:p>
          <a:p>
            <a:pPr lvl="0"/>
            <a:r>
              <a:rPr lang="en-GB" sz="2000" dirty="0"/>
              <a:t>Your school may be setting exciting activities across the curriculum linked to topics or themes for you to progress in your learning. Generally you might have 2-4 activities a day with links to online activities like mindfulness, workouts etc.</a:t>
            </a:r>
          </a:p>
          <a:p>
            <a:pPr lvl="0"/>
            <a:endParaRPr lang="en-GB" sz="2000" dirty="0"/>
          </a:p>
          <a:p>
            <a:pPr lvl="0"/>
            <a:r>
              <a:rPr lang="en-GB" sz="2000" dirty="0"/>
              <a:t>You may have a ‘take away’ menu with topic activities for you to choose from.</a:t>
            </a:r>
          </a:p>
          <a:p>
            <a:pPr lvl="0"/>
            <a:r>
              <a:rPr lang="en-GB" sz="2000" dirty="0"/>
              <a:t>                                              Remember it is your choice.</a:t>
            </a:r>
          </a:p>
          <a:p>
            <a:pPr lvl="0"/>
            <a:endParaRPr lang="en-GB" sz="2000" dirty="0"/>
          </a:p>
          <a:p>
            <a:pPr algn="ctr"/>
            <a:r>
              <a:rPr lang="en-GB" sz="2000" dirty="0"/>
              <a:t>Your work can be turned in via google or may be completed in a workbook.</a:t>
            </a:r>
          </a:p>
          <a:p>
            <a:pPr algn="ctr"/>
            <a:r>
              <a:rPr lang="en-GB" sz="2000" dirty="0"/>
              <a:t>Google classroom allows your teacher or teachers to give you good feedback and are also able to keep track of your completed work.</a:t>
            </a:r>
          </a:p>
          <a:p>
            <a:pPr algn="ctr"/>
            <a:r>
              <a:rPr lang="en-GB" sz="2000" dirty="0"/>
              <a:t> </a:t>
            </a:r>
          </a:p>
        </p:txBody>
      </p:sp>
      <p:sp>
        <p:nvSpPr>
          <p:cNvPr id="26" name="TextBox 25">
            <a:extLst>
              <a:ext uri="{FF2B5EF4-FFF2-40B4-BE49-F238E27FC236}">
                <a16:creationId xmlns:a16="http://schemas.microsoft.com/office/drawing/2014/main" xmlns="" id="{09968BC4-FBFD-3A4F-9BEC-7059B539700F}"/>
              </a:ext>
            </a:extLst>
          </p:cNvPr>
          <p:cNvSpPr txBox="1"/>
          <p:nvPr/>
        </p:nvSpPr>
        <p:spPr>
          <a:xfrm>
            <a:off x="4484989" y="-1"/>
            <a:ext cx="3222019" cy="1200329"/>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Virtual Classroom </a:t>
            </a:r>
          </a:p>
        </p:txBody>
      </p:sp>
      <p:pic>
        <p:nvPicPr>
          <p:cNvPr id="27" name="Picture 26">
            <a:extLst>
              <a:ext uri="{FF2B5EF4-FFF2-40B4-BE49-F238E27FC236}">
                <a16:creationId xmlns:a16="http://schemas.microsoft.com/office/drawing/2014/main" xmlns="" id="{8B6E7D23-8E7A-4C45-A4BB-9CA2B3DFCF41}"/>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471956" y="5497515"/>
            <a:ext cx="1248084" cy="1248084"/>
          </a:xfrm>
          <a:prstGeom prst="rect">
            <a:avLst/>
          </a:prstGeom>
        </p:spPr>
      </p:pic>
    </p:spTree>
    <p:extLst>
      <p:ext uri="{BB962C8B-B14F-4D97-AF65-F5344CB8AC3E}">
        <p14:creationId xmlns:p14="http://schemas.microsoft.com/office/powerpoint/2010/main" val="99885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710A2ED4-D7CA-4E45-9574-8DC880E8B1CA}"/>
              </a:ext>
            </a:extLst>
          </p:cNvPr>
          <p:cNvSpPr txBox="1"/>
          <p:nvPr/>
        </p:nvSpPr>
        <p:spPr>
          <a:xfrm>
            <a:off x="1105590" y="297514"/>
            <a:ext cx="10130118" cy="6863417"/>
          </a:xfrm>
          <a:prstGeom prst="rect">
            <a:avLst/>
          </a:prstGeom>
          <a:noFill/>
        </p:spPr>
        <p:txBody>
          <a:bodyPr wrap="square" rtlCol="0">
            <a:spAutoFit/>
          </a:bodyPr>
          <a:lstStyle/>
          <a:p>
            <a:pPr algn="ctr"/>
            <a:endParaRPr lang="en-GB" sz="2000" dirty="0"/>
          </a:p>
          <a:p>
            <a:pPr algn="ctr"/>
            <a:r>
              <a:rPr lang="en-GB" sz="2000" dirty="0"/>
              <a:t>Your own wellbeing is important. </a:t>
            </a:r>
          </a:p>
          <a:p>
            <a:pPr algn="ctr"/>
            <a:r>
              <a:rPr lang="en-GB" sz="2000" dirty="0"/>
              <a:t>You need to take care of yourself</a:t>
            </a:r>
          </a:p>
          <a:p>
            <a:pPr algn="ctr"/>
            <a:endParaRPr lang="en-GB" sz="2000" dirty="0"/>
          </a:p>
          <a:p>
            <a:pPr algn="ctr"/>
            <a:r>
              <a:rPr lang="en-GB" sz="2000" dirty="0"/>
              <a:t>Wellbeing is about having good physical and mental health.</a:t>
            </a:r>
          </a:p>
          <a:p>
            <a:pPr algn="ctr"/>
            <a:r>
              <a:rPr lang="en-GB" sz="2000" dirty="0"/>
              <a:t>You can build it up over time, through lots of healthy behaviours.</a:t>
            </a:r>
          </a:p>
          <a:p>
            <a:pPr algn="ctr"/>
            <a:endParaRPr lang="en-GB" sz="2000" dirty="0"/>
          </a:p>
          <a:p>
            <a:pPr algn="ctr"/>
            <a:r>
              <a:rPr lang="en-GB" sz="2000" dirty="0"/>
              <a:t>If something sad or bad happens you can still have good wellbeing. </a:t>
            </a:r>
          </a:p>
          <a:p>
            <a:pPr algn="ctr"/>
            <a:r>
              <a:rPr lang="en-GB" sz="2000" dirty="0"/>
              <a:t>You will sometimes feel down or unwell because everyone has those times.</a:t>
            </a:r>
          </a:p>
          <a:p>
            <a:pPr algn="ctr"/>
            <a:r>
              <a:rPr lang="en-GB" sz="2000" dirty="0"/>
              <a:t>Having good wellbeing helps you cope with whatever life throws at you.</a:t>
            </a:r>
          </a:p>
          <a:p>
            <a:pPr algn="ctr"/>
            <a:endParaRPr lang="en-GB" sz="2000" dirty="0"/>
          </a:p>
          <a:p>
            <a:pPr algn="ctr"/>
            <a:r>
              <a:rPr lang="en-GB" sz="2000" dirty="0"/>
              <a:t>You are not expected to cover a normal school day, so be guided by what your school is setting for you and give yourself reasonable time limits</a:t>
            </a:r>
          </a:p>
          <a:p>
            <a:pPr algn="ctr"/>
            <a:r>
              <a:rPr lang="en-GB" sz="2000" dirty="0"/>
              <a:t>Distance learning is not all online or always e-learning. Remember to have screen breaks.</a:t>
            </a:r>
          </a:p>
          <a:p>
            <a:pPr algn="ctr"/>
            <a:r>
              <a:rPr lang="en-GB" sz="2000" dirty="0"/>
              <a:t>Not every day needs to be the same – make distance learning work for you.</a:t>
            </a:r>
          </a:p>
          <a:p>
            <a:pPr algn="ctr"/>
            <a:r>
              <a:rPr lang="en-GB" sz="2000" dirty="0"/>
              <a:t>Ask for support, encouragement and help when you need it</a:t>
            </a:r>
          </a:p>
          <a:p>
            <a:pPr algn="ctr"/>
            <a:r>
              <a:rPr lang="en-GB" sz="2000" dirty="0"/>
              <a:t>Remember that you are learning to be more independent all the time.</a:t>
            </a:r>
          </a:p>
          <a:p>
            <a:pPr algn="ctr"/>
            <a:endParaRPr lang="en-GB" sz="2000" dirty="0"/>
          </a:p>
          <a:p>
            <a:pPr algn="ctr"/>
            <a:endParaRPr lang="en-GB" sz="2000" dirty="0"/>
          </a:p>
          <a:p>
            <a:pPr algn="ctr"/>
            <a:endParaRPr lang="en-GB" sz="2000" dirty="0"/>
          </a:p>
          <a:p>
            <a:pPr algn="ctr"/>
            <a:endParaRPr lang="en-GB" sz="2000" dirty="0"/>
          </a:p>
          <a:p>
            <a:pPr algn="ctr"/>
            <a:endParaRPr lang="en-GB" sz="2000" dirty="0"/>
          </a:p>
        </p:txBody>
      </p:sp>
      <p:sp>
        <p:nvSpPr>
          <p:cNvPr id="15" name="TextBox 14">
            <a:extLst>
              <a:ext uri="{FF2B5EF4-FFF2-40B4-BE49-F238E27FC236}">
                <a16:creationId xmlns:a16="http://schemas.microsoft.com/office/drawing/2014/main" xmlns="" id="{4D0B5285-4A97-4E41-AC36-CD01B2A443DC}"/>
              </a:ext>
            </a:extLst>
          </p:cNvPr>
          <p:cNvSpPr txBox="1"/>
          <p:nvPr/>
        </p:nvSpPr>
        <p:spPr>
          <a:xfrm>
            <a:off x="3002134" y="17866"/>
            <a:ext cx="6220609"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Health and Wellbeing</a:t>
            </a:r>
          </a:p>
        </p:txBody>
      </p:sp>
      <p:pic>
        <p:nvPicPr>
          <p:cNvPr id="20" name="Picture 19" descr="A picture containing clock&#10;&#10;Description automatically generated">
            <a:extLst>
              <a:ext uri="{FF2B5EF4-FFF2-40B4-BE49-F238E27FC236}">
                <a16:creationId xmlns:a16="http://schemas.microsoft.com/office/drawing/2014/main" xmlns="" id="{C6D49FC4-26E0-1545-9E13-D7BF9360B289}"/>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399921" y="5503131"/>
            <a:ext cx="1392155" cy="1392155"/>
          </a:xfrm>
          <a:prstGeom prst="rect">
            <a:avLst/>
          </a:prstGeom>
        </p:spPr>
      </p:pic>
    </p:spTree>
    <p:extLst>
      <p:ext uri="{BB962C8B-B14F-4D97-AF65-F5344CB8AC3E}">
        <p14:creationId xmlns:p14="http://schemas.microsoft.com/office/powerpoint/2010/main" val="868865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FDAEADC5-948A-AC47-9878-BD15DC5555E0}"/>
              </a:ext>
            </a:extLst>
          </p:cNvPr>
          <p:cNvSpPr txBox="1"/>
          <p:nvPr/>
        </p:nvSpPr>
        <p:spPr>
          <a:xfrm>
            <a:off x="1281536" y="1444734"/>
            <a:ext cx="9610164" cy="4401205"/>
          </a:xfrm>
          <a:prstGeom prst="rect">
            <a:avLst/>
          </a:prstGeom>
          <a:noFill/>
        </p:spPr>
        <p:txBody>
          <a:bodyPr wrap="square" rtlCol="0">
            <a:spAutoFit/>
          </a:bodyPr>
          <a:lstStyle/>
          <a:p>
            <a:pPr algn="ctr"/>
            <a:r>
              <a:rPr lang="en-GB" sz="2000" b="1" dirty="0">
                <a:latin typeface="Cavolini" panose="020B0502040204020203" pitchFamily="66" charset="0"/>
                <a:cs typeface="Cavolini" panose="020B0502040204020203" pitchFamily="66" charset="0"/>
              </a:rPr>
              <a:t>None of us know when we will be back in school but we can make sure that we are as prepared as possible.  </a:t>
            </a:r>
          </a:p>
          <a:p>
            <a:pPr algn="ctr"/>
            <a:endParaRPr lang="en-GB" sz="2000" b="1" dirty="0">
              <a:latin typeface="Cavolini" panose="020B0502040204020203" pitchFamily="66" charset="0"/>
              <a:cs typeface="Cavolini" panose="020B0502040204020203" pitchFamily="66" charset="0"/>
            </a:endParaRPr>
          </a:p>
          <a:p>
            <a:pPr algn="ctr"/>
            <a:endParaRPr lang="en-GB" sz="2000" b="1" dirty="0">
              <a:latin typeface="Cavolini" panose="020B0502040204020203" pitchFamily="66" charset="0"/>
              <a:cs typeface="Cavolini" panose="020B0502040204020203" pitchFamily="66" charset="0"/>
            </a:endParaRPr>
          </a:p>
          <a:p>
            <a:pPr algn="ctr"/>
            <a:r>
              <a:rPr lang="en-GB" sz="2000" dirty="0">
                <a:latin typeface="Calibri" panose="020F0502020204030204" pitchFamily="34" charset="0"/>
                <a:cs typeface="Calibri" panose="020F0502020204030204" pitchFamily="34" charset="0"/>
              </a:rPr>
              <a:t>For you, this means that you need to try to keep learning.</a:t>
            </a:r>
          </a:p>
          <a:p>
            <a:pPr algn="ctr"/>
            <a:r>
              <a:rPr lang="en-GB" sz="2000" dirty="0">
                <a:latin typeface="Calibri" panose="020F0502020204030204" pitchFamily="34" charset="0"/>
                <a:cs typeface="Calibri" panose="020F0502020204030204" pitchFamily="34" charset="0"/>
              </a:rPr>
              <a:t>So keep thinking, keep discussing, keep working, keep reading, keep your maths skills up, keep your Welsh skills going, keep your bodies active too so that we can all hit the ground running when we do go back to school.</a:t>
            </a:r>
          </a:p>
          <a:p>
            <a:pPr algn="ctr"/>
            <a:endParaRPr lang="en-GB" sz="2000" b="1" dirty="0">
              <a:latin typeface="Cavolini" panose="020B0502040204020203" pitchFamily="66" charset="0"/>
              <a:cs typeface="Cavolini" panose="020B0502040204020203" pitchFamily="66" charset="0"/>
            </a:endParaRPr>
          </a:p>
          <a:p>
            <a:pPr algn="ctr"/>
            <a:endParaRPr lang="en-GB" sz="2000" b="1" dirty="0">
              <a:latin typeface="Cavolini" panose="020B0502040204020203" pitchFamily="66" charset="0"/>
              <a:cs typeface="Cavolini" panose="020B0502040204020203" pitchFamily="66" charset="0"/>
            </a:endParaRPr>
          </a:p>
          <a:p>
            <a:pPr algn="ctr"/>
            <a:r>
              <a:rPr lang="en-GB" sz="2000" b="1" dirty="0">
                <a:latin typeface="Cavolini" panose="020B0502040204020203" pitchFamily="66" charset="0"/>
                <a:cs typeface="Cavolini" panose="020B0502040204020203" pitchFamily="66" charset="0"/>
              </a:rPr>
              <a:t>Remember it is your choice to give things a try. </a:t>
            </a:r>
          </a:p>
          <a:p>
            <a:pPr algn="ctr"/>
            <a:endParaRPr lang="en-GB" sz="2000" b="1" dirty="0">
              <a:latin typeface="Cavolini" panose="020B0502040204020203" pitchFamily="66" charset="0"/>
              <a:cs typeface="Cavolini" panose="020B0502040204020203" pitchFamily="66" charset="0"/>
            </a:endParaRPr>
          </a:p>
          <a:p>
            <a:pPr algn="ctr"/>
            <a:r>
              <a:rPr lang="en-GB" sz="2000" b="1" dirty="0">
                <a:latin typeface="Cavolini" panose="020B0502040204020203" pitchFamily="66" charset="0"/>
                <a:cs typeface="Cavolini" panose="020B0502040204020203" pitchFamily="66" charset="0"/>
              </a:rPr>
              <a:t>Good luck !</a:t>
            </a:r>
          </a:p>
          <a:p>
            <a:pPr algn="ctr"/>
            <a:endParaRPr lang="en-GB" sz="2000" dirty="0"/>
          </a:p>
        </p:txBody>
      </p:sp>
      <p:sp>
        <p:nvSpPr>
          <p:cNvPr id="15" name="TextBox 14">
            <a:extLst>
              <a:ext uri="{FF2B5EF4-FFF2-40B4-BE49-F238E27FC236}">
                <a16:creationId xmlns:a16="http://schemas.microsoft.com/office/drawing/2014/main" xmlns="" id="{106BD5C5-8363-5C44-A22F-D5C313DAE287}"/>
              </a:ext>
            </a:extLst>
          </p:cNvPr>
          <p:cNvSpPr txBox="1"/>
          <p:nvPr/>
        </p:nvSpPr>
        <p:spPr>
          <a:xfrm>
            <a:off x="3922547" y="309060"/>
            <a:ext cx="4346903"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What next?</a:t>
            </a:r>
          </a:p>
        </p:txBody>
      </p:sp>
      <p:pic>
        <p:nvPicPr>
          <p:cNvPr id="20" name="Picture 19" descr="A picture containing sign&#10;&#10;Description automatically generated">
            <a:extLst>
              <a:ext uri="{FF2B5EF4-FFF2-40B4-BE49-F238E27FC236}">
                <a16:creationId xmlns:a16="http://schemas.microsoft.com/office/drawing/2014/main" xmlns="" id="{9FA741CE-3BA8-4425-BC53-17C41E6F50A8}"/>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362749" y="5432947"/>
            <a:ext cx="1447738" cy="1447738"/>
          </a:xfrm>
          <a:prstGeom prst="rect">
            <a:avLst/>
          </a:prstGeom>
        </p:spPr>
      </p:pic>
    </p:spTree>
    <p:extLst>
      <p:ext uri="{BB962C8B-B14F-4D97-AF65-F5344CB8AC3E}">
        <p14:creationId xmlns:p14="http://schemas.microsoft.com/office/powerpoint/2010/main" val="392501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grpSp>
        <p:nvGrpSpPr>
          <p:cNvPr id="25" name="Group 24">
            <a:extLst>
              <a:ext uri="{FF2B5EF4-FFF2-40B4-BE49-F238E27FC236}">
                <a16:creationId xmlns:a16="http://schemas.microsoft.com/office/drawing/2014/main" xmlns="" id="{5231FB62-DE12-3A4C-87F5-C269E5169A83}"/>
              </a:ext>
            </a:extLst>
          </p:cNvPr>
          <p:cNvGrpSpPr/>
          <p:nvPr/>
        </p:nvGrpSpPr>
        <p:grpSpPr>
          <a:xfrm>
            <a:off x="1839774" y="1731374"/>
            <a:ext cx="8362876" cy="3429911"/>
            <a:chOff x="2788334" y="1877098"/>
            <a:chExt cx="6664483" cy="3087359"/>
          </a:xfrm>
        </p:grpSpPr>
        <p:sp>
          <p:nvSpPr>
            <p:cNvPr id="26" name="Rectangle 25">
              <a:extLst>
                <a:ext uri="{FF2B5EF4-FFF2-40B4-BE49-F238E27FC236}">
                  <a16:creationId xmlns:a16="http://schemas.microsoft.com/office/drawing/2014/main" xmlns="" id="{2E34AE99-A220-0846-9E29-A0806D5E3617}"/>
                </a:ext>
              </a:extLst>
            </p:cNvPr>
            <p:cNvSpPr/>
            <p:nvPr/>
          </p:nvSpPr>
          <p:spPr>
            <a:xfrm>
              <a:off x="2788334" y="1877098"/>
              <a:ext cx="6664483" cy="3087359"/>
            </a:xfrm>
            <a:prstGeom prst="rect">
              <a:avLst/>
            </a:prstGeom>
            <a:solidFill>
              <a:srgbClr val="9A38D2">
                <a:alpha val="47843"/>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ounded Rectangle 26">
              <a:extLst>
                <a:ext uri="{FF2B5EF4-FFF2-40B4-BE49-F238E27FC236}">
                  <a16:creationId xmlns:a16="http://schemas.microsoft.com/office/drawing/2014/main" xmlns="" id="{D7CA7095-12B2-C44C-A028-1CFF3DE6E72F}"/>
                </a:ext>
              </a:extLst>
            </p:cNvPr>
            <p:cNvSpPr/>
            <p:nvPr/>
          </p:nvSpPr>
          <p:spPr>
            <a:xfrm>
              <a:off x="3021330" y="2038663"/>
              <a:ext cx="1302705" cy="585216"/>
            </a:xfrm>
            <a:prstGeom prst="roundRect">
              <a:avLst/>
            </a:prstGeom>
            <a:solidFill>
              <a:srgbClr val="7030A0">
                <a:alpha val="7411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Resilient Learning</a:t>
              </a:r>
            </a:p>
          </p:txBody>
        </p:sp>
        <p:sp>
          <p:nvSpPr>
            <p:cNvPr id="28" name="Rounded Rectangle 27">
              <a:extLst>
                <a:ext uri="{FF2B5EF4-FFF2-40B4-BE49-F238E27FC236}">
                  <a16:creationId xmlns:a16="http://schemas.microsoft.com/office/drawing/2014/main" xmlns="" id="{966AD54E-1C11-C745-A457-B12E62A668F1}"/>
                </a:ext>
              </a:extLst>
            </p:cNvPr>
            <p:cNvSpPr/>
            <p:nvPr/>
          </p:nvSpPr>
          <p:spPr>
            <a:xfrm>
              <a:off x="3745205" y="2738779"/>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9" name="Rounded Rectangle 28">
              <a:extLst>
                <a:ext uri="{FF2B5EF4-FFF2-40B4-BE49-F238E27FC236}">
                  <a16:creationId xmlns:a16="http://schemas.microsoft.com/office/drawing/2014/main" xmlns="" id="{5C970B8F-5548-1D48-8FAE-0C609B75ABE6}"/>
                </a:ext>
              </a:extLst>
            </p:cNvPr>
            <p:cNvSpPr/>
            <p:nvPr/>
          </p:nvSpPr>
          <p:spPr>
            <a:xfrm>
              <a:off x="5409819" y="2730857"/>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Learning </a:t>
              </a:r>
              <a:r>
                <a:rPr lang="en-GB" sz="1400" dirty="0">
                  <a:solidFill>
                    <a:schemeClr val="bg1"/>
                  </a:solidFill>
                </a:rPr>
                <a:t>Behaviours</a:t>
              </a:r>
            </a:p>
          </p:txBody>
        </p:sp>
        <p:sp>
          <p:nvSpPr>
            <p:cNvPr id="30" name="Rounded Rectangle 29">
              <a:extLst>
                <a:ext uri="{FF2B5EF4-FFF2-40B4-BE49-F238E27FC236}">
                  <a16:creationId xmlns:a16="http://schemas.microsoft.com/office/drawing/2014/main" xmlns="" id="{9A523C6B-44A5-A343-BAFB-CF813DD5B501}"/>
                </a:ext>
              </a:extLst>
            </p:cNvPr>
            <p:cNvSpPr/>
            <p:nvPr/>
          </p:nvSpPr>
          <p:spPr>
            <a:xfrm>
              <a:off x="7849362" y="2022970"/>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Challenging Learning</a:t>
              </a:r>
            </a:p>
          </p:txBody>
        </p:sp>
        <p:sp>
          <p:nvSpPr>
            <p:cNvPr id="31" name="Rounded Rectangle 30">
              <a:extLst>
                <a:ext uri="{FF2B5EF4-FFF2-40B4-BE49-F238E27FC236}">
                  <a16:creationId xmlns:a16="http://schemas.microsoft.com/office/drawing/2014/main" xmlns="" id="{8D0868A4-FECC-114A-BA3B-8EEA84C5553E}"/>
                </a:ext>
              </a:extLst>
            </p:cNvPr>
            <p:cNvSpPr/>
            <p:nvPr/>
          </p:nvSpPr>
          <p:spPr>
            <a:xfrm>
              <a:off x="6212014" y="2022970"/>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2" name="Rounded Rectangle 31">
              <a:extLst>
                <a:ext uri="{FF2B5EF4-FFF2-40B4-BE49-F238E27FC236}">
                  <a16:creationId xmlns:a16="http://schemas.microsoft.com/office/drawing/2014/main" xmlns="" id="{D5FD4233-3EE2-FB48-AE6A-8F35EE10F245}"/>
                </a:ext>
              </a:extLst>
            </p:cNvPr>
            <p:cNvSpPr/>
            <p:nvPr/>
          </p:nvSpPr>
          <p:spPr>
            <a:xfrm>
              <a:off x="5442777" y="4165671"/>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Enjoyable Learning</a:t>
              </a:r>
            </a:p>
          </p:txBody>
        </p:sp>
        <p:sp>
          <p:nvSpPr>
            <p:cNvPr id="33" name="Rounded Rectangle 32">
              <a:extLst>
                <a:ext uri="{FF2B5EF4-FFF2-40B4-BE49-F238E27FC236}">
                  <a16:creationId xmlns:a16="http://schemas.microsoft.com/office/drawing/2014/main" xmlns="" id="{3E000A82-0D0E-5349-AE3F-5448BB882C1C}"/>
                </a:ext>
              </a:extLst>
            </p:cNvPr>
            <p:cNvSpPr/>
            <p:nvPr/>
          </p:nvSpPr>
          <p:spPr>
            <a:xfrm>
              <a:off x="3023616" y="3438895"/>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Learning Styles</a:t>
              </a:r>
            </a:p>
          </p:txBody>
        </p:sp>
        <p:sp>
          <p:nvSpPr>
            <p:cNvPr id="34" name="Rounded Rectangle 33">
              <a:extLst>
                <a:ext uri="{FF2B5EF4-FFF2-40B4-BE49-F238E27FC236}">
                  <a16:creationId xmlns:a16="http://schemas.microsoft.com/office/drawing/2014/main" xmlns="" id="{1CB91989-900A-594F-A13A-B517973CF5A9}"/>
                </a:ext>
              </a:extLst>
            </p:cNvPr>
            <p:cNvSpPr/>
            <p:nvPr/>
          </p:nvSpPr>
          <p:spPr>
            <a:xfrm>
              <a:off x="7101242" y="2710783"/>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5" name="Rounded Rectangle 34">
              <a:extLst>
                <a:ext uri="{FF2B5EF4-FFF2-40B4-BE49-F238E27FC236}">
                  <a16:creationId xmlns:a16="http://schemas.microsoft.com/office/drawing/2014/main" xmlns="" id="{4716734D-BFCD-214D-86B1-B8091FDBEAAD}"/>
                </a:ext>
              </a:extLst>
            </p:cNvPr>
            <p:cNvSpPr/>
            <p:nvPr/>
          </p:nvSpPr>
          <p:spPr>
            <a:xfrm>
              <a:off x="4616672" y="2028663"/>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6" name="Rounded Rectangle 35">
              <a:extLst>
                <a:ext uri="{FF2B5EF4-FFF2-40B4-BE49-F238E27FC236}">
                  <a16:creationId xmlns:a16="http://schemas.microsoft.com/office/drawing/2014/main" xmlns="" id="{ADF553CE-90BD-D94D-906B-A14A693B4E4C}"/>
                </a:ext>
              </a:extLst>
            </p:cNvPr>
            <p:cNvSpPr/>
            <p:nvPr/>
          </p:nvSpPr>
          <p:spPr>
            <a:xfrm>
              <a:off x="7873638" y="3425222"/>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Learning by Experiencing</a:t>
              </a:r>
            </a:p>
          </p:txBody>
        </p:sp>
        <p:sp>
          <p:nvSpPr>
            <p:cNvPr id="37" name="Rounded Rectangle 36">
              <a:extLst>
                <a:ext uri="{FF2B5EF4-FFF2-40B4-BE49-F238E27FC236}">
                  <a16:creationId xmlns:a16="http://schemas.microsoft.com/office/drawing/2014/main" xmlns="" id="{6E7F58DF-2BD8-444F-B5A3-FBA9BACDFA27}"/>
                </a:ext>
              </a:extLst>
            </p:cNvPr>
            <p:cNvSpPr/>
            <p:nvPr/>
          </p:nvSpPr>
          <p:spPr>
            <a:xfrm>
              <a:off x="6260973" y="3438895"/>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8" name="Rounded Rectangle 37">
              <a:extLst>
                <a:ext uri="{FF2B5EF4-FFF2-40B4-BE49-F238E27FC236}">
                  <a16:creationId xmlns:a16="http://schemas.microsoft.com/office/drawing/2014/main" xmlns="" id="{70E16EB7-BD95-7141-9DF2-08190AC4018E}"/>
                </a:ext>
              </a:extLst>
            </p:cNvPr>
            <p:cNvSpPr/>
            <p:nvPr/>
          </p:nvSpPr>
          <p:spPr>
            <a:xfrm>
              <a:off x="7101242" y="4155682"/>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9" name="Rounded Rectangle 38">
              <a:extLst>
                <a:ext uri="{FF2B5EF4-FFF2-40B4-BE49-F238E27FC236}">
                  <a16:creationId xmlns:a16="http://schemas.microsoft.com/office/drawing/2014/main" xmlns="" id="{016A1036-96AE-4141-8226-B009442F0484}"/>
                </a:ext>
              </a:extLst>
            </p:cNvPr>
            <p:cNvSpPr/>
            <p:nvPr/>
          </p:nvSpPr>
          <p:spPr>
            <a:xfrm>
              <a:off x="4636281" y="3438895"/>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0" name="Rounded Rectangle 39">
              <a:extLst>
                <a:ext uri="{FF2B5EF4-FFF2-40B4-BE49-F238E27FC236}">
                  <a16:creationId xmlns:a16="http://schemas.microsoft.com/office/drawing/2014/main" xmlns="" id="{B2410C54-794A-1B4D-BE6E-853B1D2008C1}"/>
                </a:ext>
              </a:extLst>
            </p:cNvPr>
            <p:cNvSpPr/>
            <p:nvPr/>
          </p:nvSpPr>
          <p:spPr>
            <a:xfrm>
              <a:off x="3758593" y="4161624"/>
              <a:ext cx="1355598" cy="58521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TextBox 40">
              <a:extLst>
                <a:ext uri="{FF2B5EF4-FFF2-40B4-BE49-F238E27FC236}">
                  <a16:creationId xmlns:a16="http://schemas.microsoft.com/office/drawing/2014/main" xmlns="" id="{DB0B9967-4416-A245-A6A5-1C2D34B28CBF}"/>
                </a:ext>
              </a:extLst>
            </p:cNvPr>
            <p:cNvSpPr txBox="1"/>
            <p:nvPr/>
          </p:nvSpPr>
          <p:spPr>
            <a:xfrm>
              <a:off x="4752448" y="2166174"/>
              <a:ext cx="1098909" cy="277039"/>
            </a:xfrm>
            <a:prstGeom prst="rect">
              <a:avLst/>
            </a:prstGeom>
            <a:noFill/>
          </p:spPr>
          <p:txBody>
            <a:bodyPr wrap="square" rtlCol="0">
              <a:spAutoFit/>
            </a:bodyPr>
            <a:lstStyle/>
            <a:p>
              <a:pPr algn="ctr"/>
              <a:r>
                <a:rPr lang="en-US" sz="1400" dirty="0">
                  <a:solidFill>
                    <a:schemeClr val="bg1"/>
                  </a:solidFill>
                </a:rPr>
                <a:t>Active Learning</a:t>
              </a:r>
            </a:p>
          </p:txBody>
        </p:sp>
        <p:sp>
          <p:nvSpPr>
            <p:cNvPr id="42" name="TextBox 41">
              <a:extLst>
                <a:ext uri="{FF2B5EF4-FFF2-40B4-BE49-F238E27FC236}">
                  <a16:creationId xmlns:a16="http://schemas.microsoft.com/office/drawing/2014/main" xmlns="" id="{E3106783-4B03-C84B-8964-9D392CB4E61D}"/>
                </a:ext>
              </a:extLst>
            </p:cNvPr>
            <p:cNvSpPr txBox="1"/>
            <p:nvPr/>
          </p:nvSpPr>
          <p:spPr>
            <a:xfrm>
              <a:off x="6329063" y="2089601"/>
              <a:ext cx="1145441" cy="470965"/>
            </a:xfrm>
            <a:prstGeom prst="rect">
              <a:avLst/>
            </a:prstGeom>
            <a:noFill/>
          </p:spPr>
          <p:txBody>
            <a:bodyPr wrap="square" rtlCol="0">
              <a:spAutoFit/>
            </a:bodyPr>
            <a:lstStyle/>
            <a:p>
              <a:pPr algn="ctr"/>
              <a:r>
                <a:rPr lang="en-US" sz="1400" dirty="0">
                  <a:solidFill>
                    <a:schemeClr val="bg1"/>
                  </a:solidFill>
                </a:rPr>
                <a:t>Personalized Learning</a:t>
              </a:r>
            </a:p>
          </p:txBody>
        </p:sp>
        <p:sp>
          <p:nvSpPr>
            <p:cNvPr id="43" name="TextBox 42">
              <a:extLst>
                <a:ext uri="{FF2B5EF4-FFF2-40B4-BE49-F238E27FC236}">
                  <a16:creationId xmlns:a16="http://schemas.microsoft.com/office/drawing/2014/main" xmlns="" id="{2E4AF834-D5A5-9748-94A9-3FF7F0B3FB4F}"/>
                </a:ext>
              </a:extLst>
            </p:cNvPr>
            <p:cNvSpPr txBox="1"/>
            <p:nvPr/>
          </p:nvSpPr>
          <p:spPr>
            <a:xfrm>
              <a:off x="3824024" y="2800180"/>
              <a:ext cx="1145441" cy="470965"/>
            </a:xfrm>
            <a:prstGeom prst="rect">
              <a:avLst/>
            </a:prstGeom>
            <a:noFill/>
          </p:spPr>
          <p:txBody>
            <a:bodyPr wrap="square" rtlCol="0">
              <a:spAutoFit/>
            </a:bodyPr>
            <a:lstStyle/>
            <a:p>
              <a:pPr algn="ctr"/>
              <a:r>
                <a:rPr lang="en-US" sz="1400" dirty="0">
                  <a:solidFill>
                    <a:schemeClr val="bg1"/>
                  </a:solidFill>
                </a:rPr>
                <a:t>Independent Learning</a:t>
              </a:r>
            </a:p>
          </p:txBody>
        </p:sp>
        <p:sp>
          <p:nvSpPr>
            <p:cNvPr id="44" name="TextBox 43">
              <a:extLst>
                <a:ext uri="{FF2B5EF4-FFF2-40B4-BE49-F238E27FC236}">
                  <a16:creationId xmlns:a16="http://schemas.microsoft.com/office/drawing/2014/main" xmlns="" id="{C7705114-0D9D-7944-973A-1F004C576196}"/>
                </a:ext>
              </a:extLst>
            </p:cNvPr>
            <p:cNvSpPr txBox="1"/>
            <p:nvPr/>
          </p:nvSpPr>
          <p:spPr>
            <a:xfrm>
              <a:off x="7181536" y="2785678"/>
              <a:ext cx="1145441" cy="470965"/>
            </a:xfrm>
            <a:prstGeom prst="rect">
              <a:avLst/>
            </a:prstGeom>
            <a:solidFill>
              <a:srgbClr val="7030A0"/>
            </a:solidFill>
          </p:spPr>
          <p:txBody>
            <a:bodyPr wrap="square" rtlCol="0">
              <a:spAutoFit/>
            </a:bodyPr>
            <a:lstStyle/>
            <a:p>
              <a:pPr algn="ctr"/>
              <a:r>
                <a:rPr lang="en-US" sz="1400" dirty="0">
                  <a:solidFill>
                    <a:schemeClr val="bg1"/>
                  </a:solidFill>
                </a:rPr>
                <a:t>Taking Learning Risks</a:t>
              </a:r>
            </a:p>
          </p:txBody>
        </p:sp>
        <p:sp>
          <p:nvSpPr>
            <p:cNvPr id="45" name="TextBox 44">
              <a:extLst>
                <a:ext uri="{FF2B5EF4-FFF2-40B4-BE49-F238E27FC236}">
                  <a16:creationId xmlns:a16="http://schemas.microsoft.com/office/drawing/2014/main" xmlns="" id="{5AD169B5-9B79-1A4D-8A11-18791EDD8986}"/>
                </a:ext>
              </a:extLst>
            </p:cNvPr>
            <p:cNvSpPr txBox="1"/>
            <p:nvPr/>
          </p:nvSpPr>
          <p:spPr>
            <a:xfrm>
              <a:off x="4741359" y="3496182"/>
              <a:ext cx="1145441" cy="470965"/>
            </a:xfrm>
            <a:prstGeom prst="rect">
              <a:avLst/>
            </a:prstGeom>
            <a:noFill/>
          </p:spPr>
          <p:txBody>
            <a:bodyPr wrap="square" rtlCol="0">
              <a:spAutoFit/>
            </a:bodyPr>
            <a:lstStyle/>
            <a:p>
              <a:pPr algn="ctr"/>
              <a:r>
                <a:rPr lang="en-US" sz="1400" dirty="0">
                  <a:solidFill>
                    <a:schemeClr val="bg1"/>
                  </a:solidFill>
                </a:rPr>
                <a:t>Creative Learning</a:t>
              </a:r>
            </a:p>
          </p:txBody>
        </p:sp>
        <p:sp>
          <p:nvSpPr>
            <p:cNvPr id="46" name="TextBox 45">
              <a:extLst>
                <a:ext uri="{FF2B5EF4-FFF2-40B4-BE49-F238E27FC236}">
                  <a16:creationId xmlns:a16="http://schemas.microsoft.com/office/drawing/2014/main" xmlns="" id="{73801B30-89DA-F549-BE6A-F583B182C80E}"/>
                </a:ext>
              </a:extLst>
            </p:cNvPr>
            <p:cNvSpPr txBox="1"/>
            <p:nvPr/>
          </p:nvSpPr>
          <p:spPr>
            <a:xfrm>
              <a:off x="6268949" y="3508095"/>
              <a:ext cx="1355597" cy="470965"/>
            </a:xfrm>
            <a:prstGeom prst="rect">
              <a:avLst/>
            </a:prstGeom>
            <a:noFill/>
          </p:spPr>
          <p:txBody>
            <a:bodyPr wrap="square" rtlCol="0">
              <a:spAutoFit/>
            </a:bodyPr>
            <a:lstStyle/>
            <a:p>
              <a:pPr algn="ctr"/>
              <a:r>
                <a:rPr lang="en-US" sz="1400" dirty="0">
                  <a:solidFill>
                    <a:schemeClr val="bg1"/>
                  </a:solidFill>
                </a:rPr>
                <a:t>Learning </a:t>
              </a:r>
              <a:r>
                <a:rPr lang="en-GB" sz="1400" dirty="0">
                  <a:solidFill>
                    <a:schemeClr val="bg1"/>
                  </a:solidFill>
                </a:rPr>
                <a:t>by Questions</a:t>
              </a:r>
              <a:r>
                <a:rPr lang="en-US" sz="1400" dirty="0">
                  <a:solidFill>
                    <a:schemeClr val="bg1"/>
                  </a:solidFill>
                </a:rPr>
                <a:t> </a:t>
              </a:r>
            </a:p>
          </p:txBody>
        </p:sp>
        <p:sp>
          <p:nvSpPr>
            <p:cNvPr id="47" name="TextBox 46">
              <a:extLst>
                <a:ext uri="{FF2B5EF4-FFF2-40B4-BE49-F238E27FC236}">
                  <a16:creationId xmlns:a16="http://schemas.microsoft.com/office/drawing/2014/main" xmlns="" id="{CEC49D0A-5BF7-144E-B638-FEF6CB38CA93}"/>
                </a:ext>
              </a:extLst>
            </p:cNvPr>
            <p:cNvSpPr txBox="1"/>
            <p:nvPr/>
          </p:nvSpPr>
          <p:spPr>
            <a:xfrm>
              <a:off x="7204568" y="4212900"/>
              <a:ext cx="1145441" cy="470965"/>
            </a:xfrm>
            <a:prstGeom prst="rect">
              <a:avLst/>
            </a:prstGeom>
            <a:solidFill>
              <a:srgbClr val="7030A0"/>
            </a:solidFill>
          </p:spPr>
          <p:txBody>
            <a:bodyPr wrap="square" rtlCol="0">
              <a:spAutoFit/>
            </a:bodyPr>
            <a:lstStyle/>
            <a:p>
              <a:pPr algn="ctr"/>
              <a:r>
                <a:rPr lang="en-US" sz="1400" dirty="0">
                  <a:solidFill>
                    <a:schemeClr val="bg1"/>
                  </a:solidFill>
                </a:rPr>
                <a:t>Learning Aspirations</a:t>
              </a:r>
            </a:p>
          </p:txBody>
        </p:sp>
        <p:sp>
          <p:nvSpPr>
            <p:cNvPr id="48" name="TextBox 47">
              <a:extLst>
                <a:ext uri="{FF2B5EF4-FFF2-40B4-BE49-F238E27FC236}">
                  <a16:creationId xmlns:a16="http://schemas.microsoft.com/office/drawing/2014/main" xmlns="" id="{7CDD7A2D-84C9-2F4E-9EA5-F249314C07AB}"/>
                </a:ext>
              </a:extLst>
            </p:cNvPr>
            <p:cNvSpPr txBox="1"/>
            <p:nvPr/>
          </p:nvSpPr>
          <p:spPr>
            <a:xfrm>
              <a:off x="3876531" y="4207831"/>
              <a:ext cx="1145441" cy="470965"/>
            </a:xfrm>
            <a:prstGeom prst="rect">
              <a:avLst/>
            </a:prstGeom>
            <a:noFill/>
          </p:spPr>
          <p:txBody>
            <a:bodyPr wrap="square" rtlCol="0">
              <a:spAutoFit/>
            </a:bodyPr>
            <a:lstStyle/>
            <a:p>
              <a:pPr algn="ctr"/>
              <a:r>
                <a:rPr lang="en-US" sz="1400" dirty="0">
                  <a:solidFill>
                    <a:schemeClr val="bg1"/>
                  </a:solidFill>
                </a:rPr>
                <a:t>Learning Expectations</a:t>
              </a:r>
            </a:p>
          </p:txBody>
        </p:sp>
      </p:grpSp>
      <p:sp>
        <p:nvSpPr>
          <p:cNvPr id="2" name="TextBox 1">
            <a:extLst>
              <a:ext uri="{FF2B5EF4-FFF2-40B4-BE49-F238E27FC236}">
                <a16:creationId xmlns:a16="http://schemas.microsoft.com/office/drawing/2014/main" xmlns="" id="{0B558211-E019-994F-996B-236A19C4447E}"/>
              </a:ext>
            </a:extLst>
          </p:cNvPr>
          <p:cNvSpPr txBox="1"/>
          <p:nvPr/>
        </p:nvSpPr>
        <p:spPr>
          <a:xfrm>
            <a:off x="3877153" y="1169640"/>
            <a:ext cx="4517599" cy="461665"/>
          </a:xfrm>
          <a:prstGeom prst="rect">
            <a:avLst/>
          </a:prstGeom>
          <a:noFill/>
        </p:spPr>
        <p:txBody>
          <a:bodyPr wrap="square" rtlCol="0">
            <a:spAutoFit/>
          </a:bodyPr>
          <a:lstStyle/>
          <a:p>
            <a:pPr algn="ctr"/>
            <a:r>
              <a:rPr lang="en-US" sz="2400" b="1" dirty="0"/>
              <a:t>Good Teaching and Good Learning</a:t>
            </a:r>
          </a:p>
        </p:txBody>
      </p:sp>
      <p:sp>
        <p:nvSpPr>
          <p:cNvPr id="4" name="TextBox 3">
            <a:extLst>
              <a:ext uri="{FF2B5EF4-FFF2-40B4-BE49-F238E27FC236}">
                <a16:creationId xmlns:a16="http://schemas.microsoft.com/office/drawing/2014/main" xmlns="" id="{74C64E25-9279-744C-8C11-BEE16932F821}"/>
              </a:ext>
            </a:extLst>
          </p:cNvPr>
          <p:cNvSpPr txBox="1"/>
          <p:nvPr/>
        </p:nvSpPr>
        <p:spPr>
          <a:xfrm rot="16200000">
            <a:off x="144472" y="2914509"/>
            <a:ext cx="2415836" cy="830997"/>
          </a:xfrm>
          <a:prstGeom prst="rect">
            <a:avLst/>
          </a:prstGeom>
          <a:noFill/>
        </p:spPr>
        <p:txBody>
          <a:bodyPr wrap="square" rtlCol="0">
            <a:spAutoFit/>
          </a:bodyPr>
          <a:lstStyle/>
          <a:p>
            <a:pPr algn="ctr"/>
            <a:r>
              <a:rPr lang="en-US" sz="2400" b="1" dirty="0"/>
              <a:t>Building on Prior Learning</a:t>
            </a:r>
          </a:p>
        </p:txBody>
      </p:sp>
      <p:sp>
        <p:nvSpPr>
          <p:cNvPr id="5" name="TextBox 4">
            <a:extLst>
              <a:ext uri="{FF2B5EF4-FFF2-40B4-BE49-F238E27FC236}">
                <a16:creationId xmlns:a16="http://schemas.microsoft.com/office/drawing/2014/main" xmlns="" id="{8385CBAC-0867-1E49-898A-617DE6EC0460}"/>
              </a:ext>
            </a:extLst>
          </p:cNvPr>
          <p:cNvSpPr txBox="1"/>
          <p:nvPr/>
        </p:nvSpPr>
        <p:spPr>
          <a:xfrm rot="5400000">
            <a:off x="9555090" y="2892208"/>
            <a:ext cx="2273643" cy="830997"/>
          </a:xfrm>
          <a:prstGeom prst="rect">
            <a:avLst/>
          </a:prstGeom>
          <a:noFill/>
        </p:spPr>
        <p:txBody>
          <a:bodyPr wrap="square" rtlCol="0">
            <a:spAutoFit/>
          </a:bodyPr>
          <a:lstStyle/>
          <a:p>
            <a:pPr algn="ctr"/>
            <a:r>
              <a:rPr lang="en-US" sz="2400" b="1" dirty="0"/>
              <a:t>Achievement Outcomes</a:t>
            </a:r>
          </a:p>
        </p:txBody>
      </p:sp>
      <p:sp>
        <p:nvSpPr>
          <p:cNvPr id="6" name="TextBox 5">
            <a:extLst>
              <a:ext uri="{FF2B5EF4-FFF2-40B4-BE49-F238E27FC236}">
                <a16:creationId xmlns:a16="http://schemas.microsoft.com/office/drawing/2014/main" xmlns="" id="{F63B2ED7-C71C-D84F-9E85-010F837184CD}"/>
              </a:ext>
            </a:extLst>
          </p:cNvPr>
          <p:cNvSpPr txBox="1"/>
          <p:nvPr/>
        </p:nvSpPr>
        <p:spPr>
          <a:xfrm>
            <a:off x="4393889" y="5275265"/>
            <a:ext cx="3404221" cy="461665"/>
          </a:xfrm>
          <a:prstGeom prst="rect">
            <a:avLst/>
          </a:prstGeom>
          <a:noFill/>
        </p:spPr>
        <p:txBody>
          <a:bodyPr wrap="square" rtlCol="0">
            <a:spAutoFit/>
          </a:bodyPr>
          <a:lstStyle/>
          <a:p>
            <a:pPr algn="ctr"/>
            <a:r>
              <a:rPr lang="en-US" sz="2400" b="1" dirty="0"/>
              <a:t>Progression</a:t>
            </a:r>
          </a:p>
        </p:txBody>
      </p:sp>
      <p:sp>
        <p:nvSpPr>
          <p:cNvPr id="49" name="TextBox 48">
            <a:extLst>
              <a:ext uri="{FF2B5EF4-FFF2-40B4-BE49-F238E27FC236}">
                <a16:creationId xmlns:a16="http://schemas.microsoft.com/office/drawing/2014/main" xmlns="" id="{168EADA9-221B-4864-8BD9-FB77A9974DD4}"/>
              </a:ext>
            </a:extLst>
          </p:cNvPr>
          <p:cNvSpPr txBox="1"/>
          <p:nvPr/>
        </p:nvSpPr>
        <p:spPr>
          <a:xfrm>
            <a:off x="3939830" y="82330"/>
            <a:ext cx="4346903"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Back at school</a:t>
            </a:r>
          </a:p>
        </p:txBody>
      </p:sp>
      <p:sp>
        <p:nvSpPr>
          <p:cNvPr id="50" name="TextBox 49">
            <a:extLst>
              <a:ext uri="{FF2B5EF4-FFF2-40B4-BE49-F238E27FC236}">
                <a16:creationId xmlns:a16="http://schemas.microsoft.com/office/drawing/2014/main" xmlns="" id="{24919550-7A7B-41FC-A621-9ECD342C4AAF}"/>
              </a:ext>
            </a:extLst>
          </p:cNvPr>
          <p:cNvSpPr txBox="1"/>
          <p:nvPr/>
        </p:nvSpPr>
        <p:spPr>
          <a:xfrm>
            <a:off x="3907827" y="5991637"/>
            <a:ext cx="4346903"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Y5   Y6   Y7  Y8</a:t>
            </a:r>
          </a:p>
        </p:txBody>
      </p:sp>
    </p:spTree>
    <p:extLst>
      <p:ext uri="{BB962C8B-B14F-4D97-AF65-F5344CB8AC3E}">
        <p14:creationId xmlns:p14="http://schemas.microsoft.com/office/powerpoint/2010/main" val="97097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xmlns="" id="{21FFFC30-475E-C54C-B230-AA5664516B28}"/>
              </a:ext>
            </a:extLst>
          </p:cNvPr>
          <p:cNvSpPr/>
          <p:nvPr/>
        </p:nvSpPr>
        <p:spPr>
          <a:xfrm>
            <a:off x="7493530" y="4958529"/>
            <a:ext cx="1788919" cy="1625215"/>
          </a:xfrm>
          <a:prstGeom prst="rect">
            <a:avLst/>
          </a:prstGeom>
          <a:solidFill>
            <a:srgbClr val="9A38D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xmlns="" id="{C19A2A64-C3AB-384A-9AD4-012EF9802557}"/>
              </a:ext>
            </a:extLst>
          </p:cNvPr>
          <p:cNvSpPr/>
          <p:nvPr/>
        </p:nvSpPr>
        <p:spPr>
          <a:xfrm>
            <a:off x="5187713" y="4958530"/>
            <a:ext cx="1788919" cy="1625215"/>
          </a:xfrm>
          <a:prstGeom prst="rect">
            <a:avLst/>
          </a:prstGeom>
          <a:solidFill>
            <a:srgbClr val="9A38D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xmlns="" id="{9885C12B-5036-5240-A16C-90B4F8543362}"/>
              </a:ext>
            </a:extLst>
          </p:cNvPr>
          <p:cNvSpPr/>
          <p:nvPr/>
        </p:nvSpPr>
        <p:spPr>
          <a:xfrm>
            <a:off x="2840736" y="4958531"/>
            <a:ext cx="1788919" cy="1625215"/>
          </a:xfrm>
          <a:prstGeom prst="rect">
            <a:avLst/>
          </a:prstGeom>
          <a:solidFill>
            <a:srgbClr val="9A38D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xmlns="" id="{0CE81732-478B-7546-842F-27FB678F336F}"/>
              </a:ext>
            </a:extLst>
          </p:cNvPr>
          <p:cNvSpPr/>
          <p:nvPr/>
        </p:nvSpPr>
        <p:spPr>
          <a:xfrm>
            <a:off x="7501190" y="310308"/>
            <a:ext cx="1788919" cy="1625215"/>
          </a:xfrm>
          <a:prstGeom prst="rect">
            <a:avLst/>
          </a:prstGeom>
          <a:solidFill>
            <a:srgbClr val="9A38D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xmlns="" id="{29B5DA2D-1414-C443-B00B-24AA85C85B0F}"/>
              </a:ext>
            </a:extLst>
          </p:cNvPr>
          <p:cNvSpPr/>
          <p:nvPr/>
        </p:nvSpPr>
        <p:spPr>
          <a:xfrm>
            <a:off x="5203993" y="321773"/>
            <a:ext cx="1788919" cy="1625215"/>
          </a:xfrm>
          <a:prstGeom prst="rect">
            <a:avLst/>
          </a:prstGeom>
          <a:solidFill>
            <a:srgbClr val="9A38D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xmlns="" id="{69E68C09-F9A4-124A-B13E-D4F7D56660A7}"/>
              </a:ext>
            </a:extLst>
          </p:cNvPr>
          <p:cNvSpPr/>
          <p:nvPr/>
        </p:nvSpPr>
        <p:spPr>
          <a:xfrm>
            <a:off x="2901891" y="321773"/>
            <a:ext cx="1788919" cy="1625215"/>
          </a:xfrm>
          <a:prstGeom prst="rect">
            <a:avLst/>
          </a:prstGeom>
          <a:solidFill>
            <a:srgbClr val="9A38D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56" name="TextBox 55">
            <a:extLst>
              <a:ext uri="{FF2B5EF4-FFF2-40B4-BE49-F238E27FC236}">
                <a16:creationId xmlns:a16="http://schemas.microsoft.com/office/drawing/2014/main" xmlns="" id="{FF48A034-C72F-8E4C-B37D-B6908046D5EE}"/>
              </a:ext>
            </a:extLst>
          </p:cNvPr>
          <p:cNvSpPr txBox="1"/>
          <p:nvPr/>
        </p:nvSpPr>
        <p:spPr>
          <a:xfrm>
            <a:off x="4013171" y="2842062"/>
            <a:ext cx="4037606" cy="1446550"/>
          </a:xfrm>
          <a:prstGeom prst="rect">
            <a:avLst/>
          </a:prstGeom>
          <a:noFill/>
        </p:spPr>
        <p:txBody>
          <a:bodyPr wrap="square" rtlCol="0">
            <a:spAutoFit/>
          </a:bodyPr>
          <a:lstStyle/>
          <a:p>
            <a:pPr algn="ctr"/>
            <a:r>
              <a:rPr lang="en-US" sz="4400" b="1" dirty="0">
                <a:latin typeface="Cavolini" panose="03000502040302020204" pitchFamily="66" charset="0"/>
                <a:cs typeface="Cavolini" panose="03000502040302020204" pitchFamily="66" charset="0"/>
              </a:rPr>
              <a:t>Digital</a:t>
            </a:r>
            <a:r>
              <a:rPr lang="en-US" sz="4000" b="1" dirty="0">
                <a:latin typeface="Cavolini" panose="03000502040302020204" pitchFamily="66" charset="0"/>
                <a:cs typeface="Cavolini" panose="03000502040302020204" pitchFamily="66" charset="0"/>
              </a:rPr>
              <a:t> </a:t>
            </a:r>
          </a:p>
          <a:p>
            <a:pPr algn="ctr"/>
            <a:r>
              <a:rPr lang="en-US" sz="4400" b="1" dirty="0">
                <a:latin typeface="Cavolini" panose="03000502040302020204" pitchFamily="66" charset="0"/>
                <a:cs typeface="Cavolini" panose="03000502040302020204" pitchFamily="66" charset="0"/>
              </a:rPr>
              <a:t>Competence</a:t>
            </a:r>
            <a:r>
              <a:rPr lang="en-US" sz="1600" b="1" dirty="0">
                <a:latin typeface="Cavolini" panose="03000502040302020204" pitchFamily="66" charset="0"/>
                <a:cs typeface="Cavolini" panose="03000502040302020204" pitchFamily="66" charset="0"/>
              </a:rPr>
              <a:t> </a:t>
            </a:r>
          </a:p>
        </p:txBody>
      </p:sp>
      <p:sp>
        <p:nvSpPr>
          <p:cNvPr id="58" name="TextBox 57">
            <a:extLst>
              <a:ext uri="{FF2B5EF4-FFF2-40B4-BE49-F238E27FC236}">
                <a16:creationId xmlns:a16="http://schemas.microsoft.com/office/drawing/2014/main" xmlns="" id="{4491E049-DC55-8949-BDC6-37FA927165D5}"/>
              </a:ext>
            </a:extLst>
          </p:cNvPr>
          <p:cNvSpPr txBox="1"/>
          <p:nvPr/>
        </p:nvSpPr>
        <p:spPr>
          <a:xfrm>
            <a:off x="8688737" y="3180616"/>
            <a:ext cx="3277028" cy="769441"/>
          </a:xfrm>
          <a:prstGeom prst="rect">
            <a:avLst/>
          </a:prstGeom>
          <a:noFill/>
        </p:spPr>
        <p:txBody>
          <a:bodyPr wrap="square" rtlCol="0">
            <a:spAutoFit/>
          </a:bodyPr>
          <a:lstStyle/>
          <a:p>
            <a:r>
              <a:rPr lang="en-US" sz="4400" b="1" dirty="0">
                <a:latin typeface="Cavolini" panose="03000502040302020204" pitchFamily="66" charset="0"/>
                <a:cs typeface="Cavolini" panose="03000502040302020204" pitchFamily="66" charset="0"/>
              </a:rPr>
              <a:t>Numeracy</a:t>
            </a:r>
            <a:endParaRPr lang="en-US" sz="4800" b="1" dirty="0">
              <a:latin typeface="Cavolini" panose="03000502040302020204" pitchFamily="66" charset="0"/>
              <a:cs typeface="Cavolini" panose="03000502040302020204" pitchFamily="66" charset="0"/>
            </a:endParaRPr>
          </a:p>
        </p:txBody>
      </p:sp>
      <p:sp>
        <p:nvSpPr>
          <p:cNvPr id="57" name="TextBox 56">
            <a:extLst>
              <a:ext uri="{FF2B5EF4-FFF2-40B4-BE49-F238E27FC236}">
                <a16:creationId xmlns:a16="http://schemas.microsoft.com/office/drawing/2014/main" xmlns="" id="{4443D1D4-80C4-354B-AB95-131CD6BCEF40}"/>
              </a:ext>
            </a:extLst>
          </p:cNvPr>
          <p:cNvSpPr txBox="1"/>
          <p:nvPr/>
        </p:nvSpPr>
        <p:spPr>
          <a:xfrm>
            <a:off x="562716" y="3099800"/>
            <a:ext cx="2700827" cy="769441"/>
          </a:xfrm>
          <a:prstGeom prst="rect">
            <a:avLst/>
          </a:prstGeom>
          <a:noFill/>
        </p:spPr>
        <p:txBody>
          <a:bodyPr wrap="square" rtlCol="0">
            <a:spAutoFit/>
          </a:bodyPr>
          <a:lstStyle/>
          <a:p>
            <a:r>
              <a:rPr lang="en-US" sz="4400" b="1" dirty="0">
                <a:latin typeface="Cavolini" panose="020B0604020202020204" pitchFamily="34" charset="0"/>
                <a:cs typeface="Cavolini" panose="020B0604020202020204" pitchFamily="34" charset="0"/>
              </a:rPr>
              <a:t>Literacy</a:t>
            </a:r>
          </a:p>
        </p:txBody>
      </p:sp>
      <p:sp>
        <p:nvSpPr>
          <p:cNvPr id="71" name="TextBox 70">
            <a:extLst>
              <a:ext uri="{FF2B5EF4-FFF2-40B4-BE49-F238E27FC236}">
                <a16:creationId xmlns:a16="http://schemas.microsoft.com/office/drawing/2014/main" xmlns="" id="{404A2CD7-D89A-C34B-9C8D-F172EA627B01}"/>
              </a:ext>
            </a:extLst>
          </p:cNvPr>
          <p:cNvSpPr txBox="1"/>
          <p:nvPr/>
        </p:nvSpPr>
        <p:spPr>
          <a:xfrm>
            <a:off x="2948779" y="736946"/>
            <a:ext cx="1695142" cy="830997"/>
          </a:xfrm>
          <a:prstGeom prst="rect">
            <a:avLst/>
          </a:prstGeom>
          <a:noFill/>
        </p:spPr>
        <p:txBody>
          <a:bodyPr wrap="square" rtlCol="0">
            <a:spAutoFit/>
          </a:bodyPr>
          <a:lstStyle/>
          <a:p>
            <a:pPr algn="ctr"/>
            <a:r>
              <a:rPr lang="en-US" sz="1600" b="1" dirty="0">
                <a:solidFill>
                  <a:schemeClr val="bg1"/>
                </a:solidFill>
              </a:rPr>
              <a:t>Languages, Literacy and Communication</a:t>
            </a:r>
          </a:p>
        </p:txBody>
      </p:sp>
      <p:sp>
        <p:nvSpPr>
          <p:cNvPr id="74" name="TextBox 73">
            <a:extLst>
              <a:ext uri="{FF2B5EF4-FFF2-40B4-BE49-F238E27FC236}">
                <a16:creationId xmlns:a16="http://schemas.microsoft.com/office/drawing/2014/main" xmlns="" id="{3F2DDD08-E200-4947-A03F-A660CD813433}"/>
              </a:ext>
            </a:extLst>
          </p:cNvPr>
          <p:cNvSpPr txBox="1"/>
          <p:nvPr/>
        </p:nvSpPr>
        <p:spPr>
          <a:xfrm>
            <a:off x="5191341" y="799749"/>
            <a:ext cx="1648465" cy="646331"/>
          </a:xfrm>
          <a:prstGeom prst="rect">
            <a:avLst/>
          </a:prstGeom>
          <a:noFill/>
        </p:spPr>
        <p:txBody>
          <a:bodyPr wrap="square" rtlCol="0">
            <a:spAutoFit/>
          </a:bodyPr>
          <a:lstStyle/>
          <a:p>
            <a:pPr algn="ctr"/>
            <a:r>
              <a:rPr lang="en-US" sz="1600" b="1" dirty="0">
                <a:solidFill>
                  <a:schemeClr val="bg1"/>
                </a:solidFill>
              </a:rPr>
              <a:t>Mathematics</a:t>
            </a:r>
            <a:r>
              <a:rPr lang="en-US" b="1" dirty="0">
                <a:solidFill>
                  <a:schemeClr val="bg1"/>
                </a:solidFill>
              </a:rPr>
              <a:t> </a:t>
            </a:r>
            <a:r>
              <a:rPr lang="en-US" sz="1600" b="1" dirty="0">
                <a:solidFill>
                  <a:schemeClr val="bg1"/>
                </a:solidFill>
              </a:rPr>
              <a:t>and</a:t>
            </a:r>
            <a:r>
              <a:rPr lang="en-US" b="1" dirty="0">
                <a:solidFill>
                  <a:schemeClr val="bg1"/>
                </a:solidFill>
              </a:rPr>
              <a:t> </a:t>
            </a:r>
            <a:r>
              <a:rPr lang="en-US" sz="1600" b="1" dirty="0">
                <a:solidFill>
                  <a:schemeClr val="bg1"/>
                </a:solidFill>
              </a:rPr>
              <a:t>Numeracy</a:t>
            </a:r>
          </a:p>
        </p:txBody>
      </p:sp>
      <p:sp>
        <p:nvSpPr>
          <p:cNvPr id="77" name="TextBox 76">
            <a:extLst>
              <a:ext uri="{FF2B5EF4-FFF2-40B4-BE49-F238E27FC236}">
                <a16:creationId xmlns:a16="http://schemas.microsoft.com/office/drawing/2014/main" xmlns="" id="{7B2E327E-24C4-5749-9684-2F783B0A5003}"/>
              </a:ext>
            </a:extLst>
          </p:cNvPr>
          <p:cNvSpPr txBox="1"/>
          <p:nvPr/>
        </p:nvSpPr>
        <p:spPr>
          <a:xfrm>
            <a:off x="7755267" y="781951"/>
            <a:ext cx="1280763" cy="584775"/>
          </a:xfrm>
          <a:prstGeom prst="rect">
            <a:avLst/>
          </a:prstGeom>
          <a:noFill/>
        </p:spPr>
        <p:txBody>
          <a:bodyPr wrap="square" rtlCol="0">
            <a:spAutoFit/>
          </a:bodyPr>
          <a:lstStyle/>
          <a:p>
            <a:pPr algn="ctr"/>
            <a:r>
              <a:rPr lang="en-US" sz="1600" b="1" dirty="0">
                <a:solidFill>
                  <a:schemeClr val="bg1"/>
                </a:solidFill>
              </a:rPr>
              <a:t>Science and Technology</a:t>
            </a:r>
          </a:p>
        </p:txBody>
      </p:sp>
      <p:sp>
        <p:nvSpPr>
          <p:cNvPr id="81" name="TextBox 80">
            <a:extLst>
              <a:ext uri="{FF2B5EF4-FFF2-40B4-BE49-F238E27FC236}">
                <a16:creationId xmlns:a16="http://schemas.microsoft.com/office/drawing/2014/main" xmlns="" id="{CA00CB64-2A47-F444-9670-F76D00FA19FD}"/>
              </a:ext>
            </a:extLst>
          </p:cNvPr>
          <p:cNvSpPr txBox="1"/>
          <p:nvPr/>
        </p:nvSpPr>
        <p:spPr>
          <a:xfrm>
            <a:off x="2891129" y="5514583"/>
            <a:ext cx="1681741" cy="584775"/>
          </a:xfrm>
          <a:prstGeom prst="rect">
            <a:avLst/>
          </a:prstGeom>
          <a:noFill/>
        </p:spPr>
        <p:txBody>
          <a:bodyPr wrap="square" rtlCol="0">
            <a:spAutoFit/>
          </a:bodyPr>
          <a:lstStyle/>
          <a:p>
            <a:pPr algn="ctr"/>
            <a:r>
              <a:rPr lang="en-US" sz="1600" b="1" dirty="0">
                <a:solidFill>
                  <a:schemeClr val="bg1"/>
                </a:solidFill>
              </a:rPr>
              <a:t>Expressive</a:t>
            </a:r>
          </a:p>
          <a:p>
            <a:pPr algn="ctr"/>
            <a:r>
              <a:rPr lang="en-US" sz="1600" b="1" dirty="0">
                <a:solidFill>
                  <a:schemeClr val="bg1"/>
                </a:solidFill>
              </a:rPr>
              <a:t> Arts</a:t>
            </a:r>
          </a:p>
        </p:txBody>
      </p:sp>
      <p:sp>
        <p:nvSpPr>
          <p:cNvPr id="82" name="TextBox 81">
            <a:extLst>
              <a:ext uri="{FF2B5EF4-FFF2-40B4-BE49-F238E27FC236}">
                <a16:creationId xmlns:a16="http://schemas.microsoft.com/office/drawing/2014/main" xmlns="" id="{49FC143A-9C53-964B-9517-8F2D9E45D04B}"/>
              </a:ext>
            </a:extLst>
          </p:cNvPr>
          <p:cNvSpPr txBox="1"/>
          <p:nvPr/>
        </p:nvSpPr>
        <p:spPr>
          <a:xfrm>
            <a:off x="5164349" y="5473476"/>
            <a:ext cx="1835646" cy="584775"/>
          </a:xfrm>
          <a:prstGeom prst="rect">
            <a:avLst/>
          </a:prstGeom>
          <a:noFill/>
        </p:spPr>
        <p:txBody>
          <a:bodyPr wrap="square" rtlCol="0">
            <a:spAutoFit/>
          </a:bodyPr>
          <a:lstStyle/>
          <a:p>
            <a:pPr algn="ctr"/>
            <a:r>
              <a:rPr lang="en-US" sz="1600" b="1" dirty="0">
                <a:solidFill>
                  <a:schemeClr val="bg1"/>
                </a:solidFill>
              </a:rPr>
              <a:t>Health and </a:t>
            </a:r>
          </a:p>
          <a:p>
            <a:pPr algn="ctr"/>
            <a:r>
              <a:rPr lang="en-US" sz="1600" b="1" dirty="0">
                <a:solidFill>
                  <a:schemeClr val="bg1"/>
                </a:solidFill>
              </a:rPr>
              <a:t>Wellbeing</a:t>
            </a:r>
          </a:p>
        </p:txBody>
      </p:sp>
      <p:sp>
        <p:nvSpPr>
          <p:cNvPr id="83" name="TextBox 82">
            <a:extLst>
              <a:ext uri="{FF2B5EF4-FFF2-40B4-BE49-F238E27FC236}">
                <a16:creationId xmlns:a16="http://schemas.microsoft.com/office/drawing/2014/main" xmlns="" id="{EEC5507F-5A9E-6544-A801-4CCA894FB462}"/>
              </a:ext>
            </a:extLst>
          </p:cNvPr>
          <p:cNvSpPr txBox="1"/>
          <p:nvPr/>
        </p:nvSpPr>
        <p:spPr>
          <a:xfrm>
            <a:off x="7583967" y="5606521"/>
            <a:ext cx="1608044" cy="338554"/>
          </a:xfrm>
          <a:prstGeom prst="rect">
            <a:avLst/>
          </a:prstGeom>
          <a:noFill/>
        </p:spPr>
        <p:txBody>
          <a:bodyPr wrap="square" rtlCol="0">
            <a:spAutoFit/>
          </a:bodyPr>
          <a:lstStyle/>
          <a:p>
            <a:pPr algn="ctr"/>
            <a:r>
              <a:rPr lang="en-US" sz="1600" b="1" dirty="0">
                <a:solidFill>
                  <a:schemeClr val="bg1"/>
                </a:solidFill>
              </a:rPr>
              <a:t>Humanities</a:t>
            </a:r>
          </a:p>
        </p:txBody>
      </p:sp>
    </p:spTree>
    <p:extLst>
      <p:ext uri="{BB962C8B-B14F-4D97-AF65-F5344CB8AC3E}">
        <p14:creationId xmlns:p14="http://schemas.microsoft.com/office/powerpoint/2010/main" val="219668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5" name="TextBox 4">
            <a:extLst>
              <a:ext uri="{FF2B5EF4-FFF2-40B4-BE49-F238E27FC236}">
                <a16:creationId xmlns:a16="http://schemas.microsoft.com/office/drawing/2014/main" xmlns="" id="{8385CBAC-0867-1E49-898A-617DE6EC0460}"/>
              </a:ext>
            </a:extLst>
          </p:cNvPr>
          <p:cNvSpPr txBox="1"/>
          <p:nvPr/>
        </p:nvSpPr>
        <p:spPr>
          <a:xfrm>
            <a:off x="3944282" y="351063"/>
            <a:ext cx="4303435" cy="646331"/>
          </a:xfrm>
          <a:prstGeom prst="rect">
            <a:avLst/>
          </a:prstGeom>
          <a:noFill/>
        </p:spPr>
        <p:txBody>
          <a:bodyPr wrap="square" rtlCol="0">
            <a:spAutoFit/>
          </a:bodyPr>
          <a:lstStyle/>
          <a:p>
            <a:pPr algn="ctr"/>
            <a:r>
              <a:rPr lang="en-US" sz="3600" b="1" dirty="0"/>
              <a:t>Distance Learning</a:t>
            </a:r>
          </a:p>
        </p:txBody>
      </p:sp>
      <p:sp>
        <p:nvSpPr>
          <p:cNvPr id="3" name="TextBox 2">
            <a:extLst>
              <a:ext uri="{FF2B5EF4-FFF2-40B4-BE49-F238E27FC236}">
                <a16:creationId xmlns:a16="http://schemas.microsoft.com/office/drawing/2014/main" xmlns="" id="{26921CAB-ADC9-3E4D-870E-BA0C63595893}"/>
              </a:ext>
            </a:extLst>
          </p:cNvPr>
          <p:cNvSpPr txBox="1"/>
          <p:nvPr/>
        </p:nvSpPr>
        <p:spPr>
          <a:xfrm>
            <a:off x="2384544" y="2488900"/>
            <a:ext cx="7339914" cy="1569660"/>
          </a:xfrm>
          <a:prstGeom prst="rect">
            <a:avLst/>
          </a:prstGeom>
          <a:noFill/>
        </p:spPr>
        <p:txBody>
          <a:bodyPr wrap="square" rtlCol="0">
            <a:spAutoFit/>
          </a:bodyPr>
          <a:lstStyle/>
          <a:p>
            <a:pPr algn="ctr"/>
            <a:r>
              <a:rPr lang="en-GB" sz="3200" b="1" dirty="0"/>
              <a:t>When working at home on your own these words may come in useful when thinking about learning!</a:t>
            </a:r>
          </a:p>
        </p:txBody>
      </p:sp>
      <p:pic>
        <p:nvPicPr>
          <p:cNvPr id="7" name="Picture 6">
            <a:extLst>
              <a:ext uri="{FF2B5EF4-FFF2-40B4-BE49-F238E27FC236}">
                <a16:creationId xmlns:a16="http://schemas.microsoft.com/office/drawing/2014/main" xmlns="" id="{440A859D-BE5B-2B40-9723-49940A705ABB}"/>
              </a:ext>
            </a:extLst>
          </p:cNvPr>
          <p:cNvPicPr>
            <a:picLocks noChangeAspect="1"/>
          </p:cNvPicPr>
          <p:nvPr/>
        </p:nvPicPr>
        <p:blipFill>
          <a:blip r:embed="rId2"/>
          <a:stretch>
            <a:fillRect/>
          </a:stretch>
        </p:blipFill>
        <p:spPr>
          <a:xfrm>
            <a:off x="1657607" y="1550533"/>
            <a:ext cx="2366258" cy="994226"/>
          </a:xfrm>
          <a:prstGeom prst="rect">
            <a:avLst/>
          </a:prstGeom>
        </p:spPr>
      </p:pic>
      <p:pic>
        <p:nvPicPr>
          <p:cNvPr id="8" name="Picture 7">
            <a:extLst>
              <a:ext uri="{FF2B5EF4-FFF2-40B4-BE49-F238E27FC236}">
                <a16:creationId xmlns:a16="http://schemas.microsoft.com/office/drawing/2014/main" xmlns="" id="{FB2BB0AC-3FD7-644B-914D-BE7576C28228}"/>
              </a:ext>
            </a:extLst>
          </p:cNvPr>
          <p:cNvPicPr>
            <a:picLocks noChangeAspect="1"/>
          </p:cNvPicPr>
          <p:nvPr/>
        </p:nvPicPr>
        <p:blipFill>
          <a:blip r:embed="rId3"/>
          <a:stretch>
            <a:fillRect/>
          </a:stretch>
        </p:blipFill>
        <p:spPr>
          <a:xfrm>
            <a:off x="4836347" y="1389226"/>
            <a:ext cx="2519303" cy="1237077"/>
          </a:xfrm>
          <a:prstGeom prst="rect">
            <a:avLst/>
          </a:prstGeom>
        </p:spPr>
      </p:pic>
      <p:pic>
        <p:nvPicPr>
          <p:cNvPr id="9" name="Picture 8">
            <a:extLst>
              <a:ext uri="{FF2B5EF4-FFF2-40B4-BE49-F238E27FC236}">
                <a16:creationId xmlns:a16="http://schemas.microsoft.com/office/drawing/2014/main" xmlns="" id="{276604B8-1022-E848-864D-A6289DC90A68}"/>
              </a:ext>
            </a:extLst>
          </p:cNvPr>
          <p:cNvPicPr>
            <a:picLocks noChangeAspect="1"/>
          </p:cNvPicPr>
          <p:nvPr/>
        </p:nvPicPr>
        <p:blipFill rotWithShape="1">
          <a:blip r:embed="rId4"/>
          <a:srcRect r="13214"/>
          <a:stretch/>
        </p:blipFill>
        <p:spPr>
          <a:xfrm>
            <a:off x="7481700" y="1311152"/>
            <a:ext cx="2995863" cy="1308419"/>
          </a:xfrm>
          <a:prstGeom prst="rect">
            <a:avLst/>
          </a:prstGeom>
        </p:spPr>
      </p:pic>
      <p:pic>
        <p:nvPicPr>
          <p:cNvPr id="15" name="Picture 14">
            <a:extLst>
              <a:ext uri="{FF2B5EF4-FFF2-40B4-BE49-F238E27FC236}">
                <a16:creationId xmlns:a16="http://schemas.microsoft.com/office/drawing/2014/main" xmlns="" id="{DC0E7FFB-0892-3349-98B1-E5F6DD85FFA0}"/>
              </a:ext>
            </a:extLst>
          </p:cNvPr>
          <p:cNvPicPr>
            <a:picLocks noChangeAspect="1"/>
          </p:cNvPicPr>
          <p:nvPr/>
        </p:nvPicPr>
        <p:blipFill rotWithShape="1">
          <a:blip r:embed="rId5"/>
          <a:srcRect l="5402" r="5936"/>
          <a:stretch/>
        </p:blipFill>
        <p:spPr>
          <a:xfrm>
            <a:off x="4680849" y="3972812"/>
            <a:ext cx="2664105" cy="1479281"/>
          </a:xfrm>
          <a:prstGeom prst="rect">
            <a:avLst/>
          </a:prstGeom>
        </p:spPr>
      </p:pic>
      <p:pic>
        <p:nvPicPr>
          <p:cNvPr id="19" name="Picture 18">
            <a:extLst>
              <a:ext uri="{FF2B5EF4-FFF2-40B4-BE49-F238E27FC236}">
                <a16:creationId xmlns:a16="http://schemas.microsoft.com/office/drawing/2014/main" xmlns="" id="{71E82470-E024-2E40-842F-A2A6201C262A}"/>
              </a:ext>
            </a:extLst>
          </p:cNvPr>
          <p:cNvPicPr>
            <a:picLocks noChangeAspect="1"/>
          </p:cNvPicPr>
          <p:nvPr/>
        </p:nvPicPr>
        <p:blipFill rotWithShape="1">
          <a:blip r:embed="rId6"/>
          <a:srcRect l="6693" b="7030"/>
          <a:stretch/>
        </p:blipFill>
        <p:spPr>
          <a:xfrm>
            <a:off x="2384544" y="4878652"/>
            <a:ext cx="2268926" cy="1376097"/>
          </a:xfrm>
          <a:prstGeom prst="rect">
            <a:avLst/>
          </a:prstGeom>
        </p:spPr>
      </p:pic>
      <p:pic>
        <p:nvPicPr>
          <p:cNvPr id="20" name="Picture 19">
            <a:extLst>
              <a:ext uri="{FF2B5EF4-FFF2-40B4-BE49-F238E27FC236}">
                <a16:creationId xmlns:a16="http://schemas.microsoft.com/office/drawing/2014/main" xmlns="" id="{5F6FD7D9-D095-3048-BB41-F4C78170F2FE}"/>
              </a:ext>
            </a:extLst>
          </p:cNvPr>
          <p:cNvPicPr>
            <a:picLocks noChangeAspect="1"/>
          </p:cNvPicPr>
          <p:nvPr/>
        </p:nvPicPr>
        <p:blipFill rotWithShape="1">
          <a:blip r:embed="rId7"/>
          <a:srcRect l="4535" r="7069"/>
          <a:stretch/>
        </p:blipFill>
        <p:spPr>
          <a:xfrm>
            <a:off x="960367" y="3735724"/>
            <a:ext cx="2491658" cy="1058184"/>
          </a:xfrm>
          <a:prstGeom prst="rect">
            <a:avLst/>
          </a:prstGeom>
        </p:spPr>
      </p:pic>
      <p:pic>
        <p:nvPicPr>
          <p:cNvPr id="21" name="Picture 20">
            <a:extLst>
              <a:ext uri="{FF2B5EF4-FFF2-40B4-BE49-F238E27FC236}">
                <a16:creationId xmlns:a16="http://schemas.microsoft.com/office/drawing/2014/main" xmlns="" id="{D7A66F05-406F-B74A-94AE-5E59F8A29A31}"/>
              </a:ext>
            </a:extLst>
          </p:cNvPr>
          <p:cNvPicPr>
            <a:picLocks noChangeAspect="1"/>
          </p:cNvPicPr>
          <p:nvPr/>
        </p:nvPicPr>
        <p:blipFill>
          <a:blip r:embed="rId8"/>
          <a:stretch>
            <a:fillRect/>
          </a:stretch>
        </p:blipFill>
        <p:spPr>
          <a:xfrm>
            <a:off x="5021120" y="5651499"/>
            <a:ext cx="2334530" cy="1206501"/>
          </a:xfrm>
          <a:prstGeom prst="rect">
            <a:avLst/>
          </a:prstGeom>
        </p:spPr>
      </p:pic>
      <p:grpSp>
        <p:nvGrpSpPr>
          <p:cNvPr id="50" name="Group 49">
            <a:extLst>
              <a:ext uri="{FF2B5EF4-FFF2-40B4-BE49-F238E27FC236}">
                <a16:creationId xmlns:a16="http://schemas.microsoft.com/office/drawing/2014/main" xmlns="" id="{DADE247B-7D7C-5C4A-A2E7-EC803DF0C64B}"/>
              </a:ext>
            </a:extLst>
          </p:cNvPr>
          <p:cNvGrpSpPr/>
          <p:nvPr/>
        </p:nvGrpSpPr>
        <p:grpSpPr>
          <a:xfrm>
            <a:off x="7473564" y="4951169"/>
            <a:ext cx="2315750" cy="1005709"/>
            <a:chOff x="7167239" y="5000295"/>
            <a:chExt cx="2585490" cy="943870"/>
          </a:xfrm>
        </p:grpSpPr>
        <p:pic>
          <p:nvPicPr>
            <p:cNvPr id="22" name="Picture 21">
              <a:extLst>
                <a:ext uri="{FF2B5EF4-FFF2-40B4-BE49-F238E27FC236}">
                  <a16:creationId xmlns:a16="http://schemas.microsoft.com/office/drawing/2014/main" xmlns="" id="{0A60D706-4F22-224C-A8BB-205BBE695F73}"/>
                </a:ext>
              </a:extLst>
            </p:cNvPr>
            <p:cNvPicPr>
              <a:picLocks noChangeAspect="1"/>
            </p:cNvPicPr>
            <p:nvPr/>
          </p:nvPicPr>
          <p:blipFill>
            <a:blip r:embed="rId9"/>
            <a:stretch>
              <a:fillRect/>
            </a:stretch>
          </p:blipFill>
          <p:spPr>
            <a:xfrm>
              <a:off x="7167239" y="5000295"/>
              <a:ext cx="1748644" cy="943870"/>
            </a:xfrm>
            <a:prstGeom prst="rect">
              <a:avLst/>
            </a:prstGeom>
          </p:spPr>
        </p:pic>
        <p:pic>
          <p:nvPicPr>
            <p:cNvPr id="23" name="Picture 22">
              <a:extLst>
                <a:ext uri="{FF2B5EF4-FFF2-40B4-BE49-F238E27FC236}">
                  <a16:creationId xmlns:a16="http://schemas.microsoft.com/office/drawing/2014/main" xmlns="" id="{30E92214-17FE-E24D-B8AB-43F1F43E4B69}"/>
                </a:ext>
              </a:extLst>
            </p:cNvPr>
            <p:cNvPicPr>
              <a:picLocks noChangeAspect="1"/>
            </p:cNvPicPr>
            <p:nvPr/>
          </p:nvPicPr>
          <p:blipFill>
            <a:blip r:embed="rId10"/>
            <a:stretch>
              <a:fillRect/>
            </a:stretch>
          </p:blipFill>
          <p:spPr>
            <a:xfrm>
              <a:off x="8813673" y="5212491"/>
              <a:ext cx="939056" cy="519478"/>
            </a:xfrm>
            <a:prstGeom prst="rect">
              <a:avLst/>
            </a:prstGeom>
          </p:spPr>
        </p:pic>
      </p:grpSp>
      <p:grpSp>
        <p:nvGrpSpPr>
          <p:cNvPr id="52" name="Group 51">
            <a:extLst>
              <a:ext uri="{FF2B5EF4-FFF2-40B4-BE49-F238E27FC236}">
                <a16:creationId xmlns:a16="http://schemas.microsoft.com/office/drawing/2014/main" xmlns="" id="{D04AA524-F6B9-E74E-8EE4-92CDF765BFBF}"/>
              </a:ext>
            </a:extLst>
          </p:cNvPr>
          <p:cNvGrpSpPr/>
          <p:nvPr/>
        </p:nvGrpSpPr>
        <p:grpSpPr>
          <a:xfrm>
            <a:off x="8902029" y="3926602"/>
            <a:ext cx="2228984" cy="950043"/>
            <a:chOff x="9754671" y="2616631"/>
            <a:chExt cx="2228984" cy="950043"/>
          </a:xfrm>
        </p:grpSpPr>
        <p:pic>
          <p:nvPicPr>
            <p:cNvPr id="49" name="Picture 48" descr="A picture containing drawing&#10;&#10;Description automatically generated">
              <a:extLst>
                <a:ext uri="{FF2B5EF4-FFF2-40B4-BE49-F238E27FC236}">
                  <a16:creationId xmlns:a16="http://schemas.microsoft.com/office/drawing/2014/main" xmlns="" id="{D1FCA900-A8F3-2344-A4B7-0C5AA7410FC2}"/>
                </a:ext>
              </a:extLst>
            </p:cNvPr>
            <p:cNvPicPr>
              <a:picLocks noChangeAspect="1"/>
            </p:cNvPicPr>
            <p:nvPr/>
          </p:nvPicPr>
          <p:blipFill>
            <a:blip r:embed="rId11"/>
            <a:stretch>
              <a:fillRect/>
            </a:stretch>
          </p:blipFill>
          <p:spPr>
            <a:xfrm>
              <a:off x="9754671" y="2616631"/>
              <a:ext cx="1371288" cy="950043"/>
            </a:xfrm>
            <a:prstGeom prst="rect">
              <a:avLst/>
            </a:prstGeom>
          </p:spPr>
        </p:pic>
        <p:sp>
          <p:nvSpPr>
            <p:cNvPr id="51" name="TextBox 50">
              <a:extLst>
                <a:ext uri="{FF2B5EF4-FFF2-40B4-BE49-F238E27FC236}">
                  <a16:creationId xmlns:a16="http://schemas.microsoft.com/office/drawing/2014/main" xmlns="" id="{D882BD2E-BB58-744B-AB8F-ABC4AA2986C2}"/>
                </a:ext>
              </a:extLst>
            </p:cNvPr>
            <p:cNvSpPr txBox="1"/>
            <p:nvPr/>
          </p:nvSpPr>
          <p:spPr>
            <a:xfrm>
              <a:off x="10907433" y="2940583"/>
              <a:ext cx="1076222"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Observe</a:t>
              </a:r>
            </a:p>
          </p:txBody>
        </p:sp>
      </p:grpSp>
    </p:spTree>
    <p:extLst>
      <p:ext uri="{BB962C8B-B14F-4D97-AF65-F5344CB8AC3E}">
        <p14:creationId xmlns:p14="http://schemas.microsoft.com/office/powerpoint/2010/main" val="389087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E50AA0C-17E7-DD48-B09D-04C864013F06}"/>
              </a:ext>
            </a:extLst>
          </p:cNvPr>
          <p:cNvPicPr>
            <a:picLocks noChangeAspect="1"/>
          </p:cNvPicPr>
          <p:nvPr/>
        </p:nvPicPr>
        <p:blipFill rotWithShape="1">
          <a:blip r:embed="rId2"/>
          <a:srcRect l="4910" t="7536" b="6206"/>
          <a:stretch/>
        </p:blipFill>
        <p:spPr>
          <a:xfrm>
            <a:off x="7048717" y="5553964"/>
            <a:ext cx="2280596" cy="1191391"/>
          </a:xfrm>
          <a:prstGeom prst="rect">
            <a:avLst/>
          </a:prstGeom>
        </p:spPr>
      </p:pic>
      <p:pic>
        <p:nvPicPr>
          <p:cNvPr id="9" name="Picture 8">
            <a:extLst>
              <a:ext uri="{FF2B5EF4-FFF2-40B4-BE49-F238E27FC236}">
                <a16:creationId xmlns:a16="http://schemas.microsoft.com/office/drawing/2014/main" xmlns="" id="{F6480EFE-8F02-0540-A7D0-5EE99DD86D38}"/>
              </a:ext>
            </a:extLst>
          </p:cNvPr>
          <p:cNvPicPr>
            <a:picLocks noChangeAspect="1"/>
          </p:cNvPicPr>
          <p:nvPr/>
        </p:nvPicPr>
        <p:blipFill rotWithShape="1">
          <a:blip r:embed="rId3"/>
          <a:srcRect l="14568" t="10762" r="6488" b="4008"/>
          <a:stretch/>
        </p:blipFill>
        <p:spPr>
          <a:xfrm>
            <a:off x="9238202" y="4030726"/>
            <a:ext cx="2022332" cy="1119442"/>
          </a:xfrm>
          <a:prstGeom prst="rect">
            <a:avLst/>
          </a:prstGeom>
        </p:spPr>
      </p:pic>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5" name="TextBox 4">
            <a:extLst>
              <a:ext uri="{FF2B5EF4-FFF2-40B4-BE49-F238E27FC236}">
                <a16:creationId xmlns:a16="http://schemas.microsoft.com/office/drawing/2014/main" xmlns="" id="{8385CBAC-0867-1E49-898A-617DE6EC0460}"/>
              </a:ext>
            </a:extLst>
          </p:cNvPr>
          <p:cNvSpPr txBox="1"/>
          <p:nvPr/>
        </p:nvSpPr>
        <p:spPr>
          <a:xfrm>
            <a:off x="3944282" y="351063"/>
            <a:ext cx="4303435" cy="646331"/>
          </a:xfrm>
          <a:prstGeom prst="rect">
            <a:avLst/>
          </a:prstGeom>
          <a:noFill/>
        </p:spPr>
        <p:txBody>
          <a:bodyPr wrap="square" rtlCol="0">
            <a:spAutoFit/>
          </a:bodyPr>
          <a:lstStyle/>
          <a:p>
            <a:pPr algn="ctr"/>
            <a:r>
              <a:rPr lang="en-US" sz="3600" b="1" dirty="0"/>
              <a:t>Distance Learning</a:t>
            </a:r>
          </a:p>
        </p:txBody>
      </p:sp>
      <p:sp>
        <p:nvSpPr>
          <p:cNvPr id="15" name="TextBox 14">
            <a:extLst>
              <a:ext uri="{FF2B5EF4-FFF2-40B4-BE49-F238E27FC236}">
                <a16:creationId xmlns:a16="http://schemas.microsoft.com/office/drawing/2014/main" xmlns="" id="{F05B1E2A-537D-5644-BCFE-554FF24C9A12}"/>
              </a:ext>
            </a:extLst>
          </p:cNvPr>
          <p:cNvSpPr txBox="1"/>
          <p:nvPr/>
        </p:nvSpPr>
        <p:spPr>
          <a:xfrm>
            <a:off x="2426042" y="2610241"/>
            <a:ext cx="7339914" cy="1569660"/>
          </a:xfrm>
          <a:prstGeom prst="rect">
            <a:avLst/>
          </a:prstGeom>
          <a:noFill/>
        </p:spPr>
        <p:txBody>
          <a:bodyPr wrap="square" rtlCol="0">
            <a:spAutoFit/>
          </a:bodyPr>
          <a:lstStyle/>
          <a:p>
            <a:pPr algn="ctr"/>
            <a:r>
              <a:rPr lang="en-GB" sz="2800" dirty="0"/>
              <a:t> </a:t>
            </a:r>
            <a:r>
              <a:rPr lang="en-GB" sz="3200" b="1" dirty="0"/>
              <a:t>When working at home on your own these words may come in useful when thinking about thinking!</a:t>
            </a:r>
          </a:p>
        </p:txBody>
      </p:sp>
      <p:pic>
        <p:nvPicPr>
          <p:cNvPr id="3" name="Picture 2">
            <a:extLst>
              <a:ext uri="{FF2B5EF4-FFF2-40B4-BE49-F238E27FC236}">
                <a16:creationId xmlns:a16="http://schemas.microsoft.com/office/drawing/2014/main" xmlns="" id="{5E5090C4-17F7-ED46-960A-ADF1C919C792}"/>
              </a:ext>
            </a:extLst>
          </p:cNvPr>
          <p:cNvPicPr>
            <a:picLocks noChangeAspect="1"/>
          </p:cNvPicPr>
          <p:nvPr/>
        </p:nvPicPr>
        <p:blipFill>
          <a:blip r:embed="rId4"/>
          <a:stretch>
            <a:fillRect/>
          </a:stretch>
        </p:blipFill>
        <p:spPr>
          <a:xfrm>
            <a:off x="1905283" y="1413364"/>
            <a:ext cx="2655580" cy="923680"/>
          </a:xfrm>
          <a:prstGeom prst="rect">
            <a:avLst/>
          </a:prstGeom>
        </p:spPr>
      </p:pic>
      <p:pic>
        <p:nvPicPr>
          <p:cNvPr id="4" name="Picture 3">
            <a:extLst>
              <a:ext uri="{FF2B5EF4-FFF2-40B4-BE49-F238E27FC236}">
                <a16:creationId xmlns:a16="http://schemas.microsoft.com/office/drawing/2014/main" xmlns="" id="{868A65EE-250D-704A-AA4D-81BD5CC2B06D}"/>
              </a:ext>
            </a:extLst>
          </p:cNvPr>
          <p:cNvPicPr>
            <a:picLocks noChangeAspect="1"/>
          </p:cNvPicPr>
          <p:nvPr/>
        </p:nvPicPr>
        <p:blipFill rotWithShape="1">
          <a:blip r:embed="rId5"/>
          <a:srcRect l="11346" t="3463"/>
          <a:stretch/>
        </p:blipFill>
        <p:spPr>
          <a:xfrm>
            <a:off x="5030894" y="1323172"/>
            <a:ext cx="2373176" cy="990601"/>
          </a:xfrm>
          <a:prstGeom prst="rect">
            <a:avLst/>
          </a:prstGeom>
        </p:spPr>
      </p:pic>
      <p:pic>
        <p:nvPicPr>
          <p:cNvPr id="6" name="Picture 5">
            <a:extLst>
              <a:ext uri="{FF2B5EF4-FFF2-40B4-BE49-F238E27FC236}">
                <a16:creationId xmlns:a16="http://schemas.microsoft.com/office/drawing/2014/main" xmlns="" id="{3CB71E49-A1EA-BD4A-96C4-9B06221B2F61}"/>
              </a:ext>
            </a:extLst>
          </p:cNvPr>
          <p:cNvPicPr>
            <a:picLocks noChangeAspect="1"/>
          </p:cNvPicPr>
          <p:nvPr/>
        </p:nvPicPr>
        <p:blipFill>
          <a:blip r:embed="rId6"/>
          <a:stretch>
            <a:fillRect/>
          </a:stretch>
        </p:blipFill>
        <p:spPr>
          <a:xfrm>
            <a:off x="8075475" y="1413364"/>
            <a:ext cx="2507676" cy="877124"/>
          </a:xfrm>
          <a:prstGeom prst="rect">
            <a:avLst/>
          </a:prstGeom>
        </p:spPr>
      </p:pic>
      <p:pic>
        <p:nvPicPr>
          <p:cNvPr id="7" name="Picture 6">
            <a:extLst>
              <a:ext uri="{FF2B5EF4-FFF2-40B4-BE49-F238E27FC236}">
                <a16:creationId xmlns:a16="http://schemas.microsoft.com/office/drawing/2014/main" xmlns="" id="{65C9643E-0513-A345-B540-8E684D7E27DE}"/>
              </a:ext>
            </a:extLst>
          </p:cNvPr>
          <p:cNvPicPr>
            <a:picLocks noChangeAspect="1"/>
          </p:cNvPicPr>
          <p:nvPr/>
        </p:nvPicPr>
        <p:blipFill rotWithShape="1">
          <a:blip r:embed="rId7"/>
          <a:srcRect l="11087" t="6476" r="2603"/>
          <a:stretch/>
        </p:blipFill>
        <p:spPr>
          <a:xfrm>
            <a:off x="203382" y="2884592"/>
            <a:ext cx="2213794" cy="1020567"/>
          </a:xfrm>
          <a:prstGeom prst="rect">
            <a:avLst/>
          </a:prstGeom>
        </p:spPr>
      </p:pic>
      <p:pic>
        <p:nvPicPr>
          <p:cNvPr id="19" name="Picture 18">
            <a:extLst>
              <a:ext uri="{FF2B5EF4-FFF2-40B4-BE49-F238E27FC236}">
                <a16:creationId xmlns:a16="http://schemas.microsoft.com/office/drawing/2014/main" xmlns="" id="{82D6B972-9E68-5F48-B73F-A4F506D3ABFB}"/>
              </a:ext>
            </a:extLst>
          </p:cNvPr>
          <p:cNvPicPr>
            <a:picLocks noChangeAspect="1"/>
          </p:cNvPicPr>
          <p:nvPr/>
        </p:nvPicPr>
        <p:blipFill rotWithShape="1">
          <a:blip r:embed="rId8"/>
          <a:srcRect l="12532" t="3665"/>
          <a:stretch/>
        </p:blipFill>
        <p:spPr>
          <a:xfrm>
            <a:off x="9928896" y="2753511"/>
            <a:ext cx="1956727" cy="1284969"/>
          </a:xfrm>
          <a:prstGeom prst="rect">
            <a:avLst/>
          </a:prstGeom>
        </p:spPr>
      </p:pic>
      <p:pic>
        <p:nvPicPr>
          <p:cNvPr id="20" name="Picture 19">
            <a:extLst>
              <a:ext uri="{FF2B5EF4-FFF2-40B4-BE49-F238E27FC236}">
                <a16:creationId xmlns:a16="http://schemas.microsoft.com/office/drawing/2014/main" xmlns="" id="{FFFDAD22-22B1-CC44-9E1B-087A1553C894}"/>
              </a:ext>
            </a:extLst>
          </p:cNvPr>
          <p:cNvPicPr>
            <a:picLocks noChangeAspect="1"/>
          </p:cNvPicPr>
          <p:nvPr/>
        </p:nvPicPr>
        <p:blipFill rotWithShape="1">
          <a:blip r:embed="rId9"/>
          <a:srcRect t="15282"/>
          <a:stretch/>
        </p:blipFill>
        <p:spPr>
          <a:xfrm>
            <a:off x="4809758" y="5115976"/>
            <a:ext cx="2721552" cy="1003300"/>
          </a:xfrm>
          <a:prstGeom prst="rect">
            <a:avLst/>
          </a:prstGeom>
        </p:spPr>
      </p:pic>
      <p:pic>
        <p:nvPicPr>
          <p:cNvPr id="21" name="Picture 20">
            <a:extLst>
              <a:ext uri="{FF2B5EF4-FFF2-40B4-BE49-F238E27FC236}">
                <a16:creationId xmlns:a16="http://schemas.microsoft.com/office/drawing/2014/main" xmlns="" id="{8CD5CFC9-BB7B-9F48-B0DF-C566009A0B16}"/>
              </a:ext>
            </a:extLst>
          </p:cNvPr>
          <p:cNvPicPr>
            <a:picLocks noChangeAspect="1"/>
          </p:cNvPicPr>
          <p:nvPr/>
        </p:nvPicPr>
        <p:blipFill>
          <a:blip r:embed="rId10"/>
          <a:stretch>
            <a:fillRect/>
          </a:stretch>
        </p:blipFill>
        <p:spPr>
          <a:xfrm>
            <a:off x="6580091" y="4203186"/>
            <a:ext cx="2080527" cy="933873"/>
          </a:xfrm>
          <a:prstGeom prst="rect">
            <a:avLst/>
          </a:prstGeom>
        </p:spPr>
      </p:pic>
      <p:pic>
        <p:nvPicPr>
          <p:cNvPr id="22" name="Picture 21">
            <a:extLst>
              <a:ext uri="{FF2B5EF4-FFF2-40B4-BE49-F238E27FC236}">
                <a16:creationId xmlns:a16="http://schemas.microsoft.com/office/drawing/2014/main" xmlns="" id="{03DF2617-85EB-0A43-BB00-9531766E1C41}"/>
              </a:ext>
            </a:extLst>
          </p:cNvPr>
          <p:cNvPicPr>
            <a:picLocks noChangeAspect="1"/>
          </p:cNvPicPr>
          <p:nvPr/>
        </p:nvPicPr>
        <p:blipFill rotWithShape="1">
          <a:blip r:embed="rId11"/>
          <a:srcRect l="6421" t="15563" b="13490"/>
          <a:stretch/>
        </p:blipFill>
        <p:spPr>
          <a:xfrm>
            <a:off x="3853560" y="4305236"/>
            <a:ext cx="2363922" cy="665226"/>
          </a:xfrm>
          <a:prstGeom prst="rect">
            <a:avLst/>
          </a:prstGeom>
        </p:spPr>
      </p:pic>
      <p:pic>
        <p:nvPicPr>
          <p:cNvPr id="23" name="Picture 22">
            <a:extLst>
              <a:ext uri="{FF2B5EF4-FFF2-40B4-BE49-F238E27FC236}">
                <a16:creationId xmlns:a16="http://schemas.microsoft.com/office/drawing/2014/main" xmlns="" id="{88DDD1C4-61B1-6446-8DD0-C927AF4E7559}"/>
              </a:ext>
            </a:extLst>
          </p:cNvPr>
          <p:cNvPicPr>
            <a:picLocks noChangeAspect="1"/>
          </p:cNvPicPr>
          <p:nvPr/>
        </p:nvPicPr>
        <p:blipFill>
          <a:blip r:embed="rId12"/>
          <a:stretch>
            <a:fillRect/>
          </a:stretch>
        </p:blipFill>
        <p:spPr>
          <a:xfrm>
            <a:off x="2832269" y="5679759"/>
            <a:ext cx="2042583" cy="1079500"/>
          </a:xfrm>
          <a:prstGeom prst="rect">
            <a:avLst/>
          </a:prstGeom>
        </p:spPr>
      </p:pic>
      <p:pic>
        <p:nvPicPr>
          <p:cNvPr id="24" name="Picture 23">
            <a:extLst>
              <a:ext uri="{FF2B5EF4-FFF2-40B4-BE49-F238E27FC236}">
                <a16:creationId xmlns:a16="http://schemas.microsoft.com/office/drawing/2014/main" xmlns="" id="{20A60F43-2323-F649-8D6F-D561D866F7BC}"/>
              </a:ext>
            </a:extLst>
          </p:cNvPr>
          <p:cNvPicPr>
            <a:picLocks noChangeAspect="1"/>
          </p:cNvPicPr>
          <p:nvPr/>
        </p:nvPicPr>
        <p:blipFill rotWithShape="1">
          <a:blip r:embed="rId13"/>
          <a:srcRect l="4269" t="9272" r="5810"/>
          <a:stretch/>
        </p:blipFill>
        <p:spPr>
          <a:xfrm>
            <a:off x="1361133" y="4015023"/>
            <a:ext cx="2129818" cy="1224992"/>
          </a:xfrm>
          <a:prstGeom prst="rect">
            <a:avLst/>
          </a:prstGeom>
        </p:spPr>
      </p:pic>
    </p:spTree>
    <p:extLst>
      <p:ext uri="{BB962C8B-B14F-4D97-AF65-F5344CB8AC3E}">
        <p14:creationId xmlns:p14="http://schemas.microsoft.com/office/powerpoint/2010/main" val="304487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B04E82A4-AF31-A640-8B73-8DF2904B783A}"/>
              </a:ext>
            </a:extLst>
          </p:cNvPr>
          <p:cNvPicPr>
            <a:picLocks noChangeAspect="1"/>
          </p:cNvPicPr>
          <p:nvPr/>
        </p:nvPicPr>
        <p:blipFill rotWithShape="1">
          <a:blip r:embed="rId2"/>
          <a:srcRect t="19509" r="5907" b="19323"/>
          <a:stretch/>
        </p:blipFill>
        <p:spPr>
          <a:xfrm>
            <a:off x="-145629" y="3103623"/>
            <a:ext cx="2386017" cy="642585"/>
          </a:xfrm>
          <a:prstGeom prst="rect">
            <a:avLst/>
          </a:prstGeom>
        </p:spPr>
      </p:pic>
      <p:pic>
        <p:nvPicPr>
          <p:cNvPr id="4" name="Picture 3">
            <a:extLst>
              <a:ext uri="{FF2B5EF4-FFF2-40B4-BE49-F238E27FC236}">
                <a16:creationId xmlns:a16="http://schemas.microsoft.com/office/drawing/2014/main" xmlns="" id="{556ECF72-85A8-2041-8919-5E33B5178111}"/>
              </a:ext>
            </a:extLst>
          </p:cNvPr>
          <p:cNvPicPr>
            <a:picLocks noChangeAspect="1"/>
          </p:cNvPicPr>
          <p:nvPr/>
        </p:nvPicPr>
        <p:blipFill rotWithShape="1">
          <a:blip r:embed="rId3"/>
          <a:srcRect l="2273" b="11983"/>
          <a:stretch/>
        </p:blipFill>
        <p:spPr>
          <a:xfrm>
            <a:off x="7508954" y="1071350"/>
            <a:ext cx="2928187" cy="1087436"/>
          </a:xfrm>
          <a:prstGeom prst="rect">
            <a:avLst/>
          </a:prstGeom>
        </p:spPr>
      </p:pic>
      <p:pic>
        <p:nvPicPr>
          <p:cNvPr id="21" name="Picture 20">
            <a:extLst>
              <a:ext uri="{FF2B5EF4-FFF2-40B4-BE49-F238E27FC236}">
                <a16:creationId xmlns:a16="http://schemas.microsoft.com/office/drawing/2014/main" xmlns="" id="{91F154E0-F59B-8340-9A33-9BF99487F2F6}"/>
              </a:ext>
            </a:extLst>
          </p:cNvPr>
          <p:cNvPicPr>
            <a:picLocks noChangeAspect="1"/>
          </p:cNvPicPr>
          <p:nvPr/>
        </p:nvPicPr>
        <p:blipFill rotWithShape="1">
          <a:blip r:embed="rId4"/>
          <a:srcRect l="8480" t="5082" r="5284" b="9086"/>
          <a:stretch/>
        </p:blipFill>
        <p:spPr>
          <a:xfrm>
            <a:off x="2612000" y="5691632"/>
            <a:ext cx="3143250" cy="1166368"/>
          </a:xfrm>
          <a:prstGeom prst="rect">
            <a:avLst/>
          </a:prstGeom>
        </p:spPr>
      </p:pic>
      <p:pic>
        <p:nvPicPr>
          <p:cNvPr id="7" name="Picture 6">
            <a:extLst>
              <a:ext uri="{FF2B5EF4-FFF2-40B4-BE49-F238E27FC236}">
                <a16:creationId xmlns:a16="http://schemas.microsoft.com/office/drawing/2014/main" xmlns="" id="{61B1F1A0-6A4A-C545-9F09-5EF508D82408}"/>
              </a:ext>
            </a:extLst>
          </p:cNvPr>
          <p:cNvPicPr>
            <a:picLocks noChangeAspect="1"/>
          </p:cNvPicPr>
          <p:nvPr/>
        </p:nvPicPr>
        <p:blipFill rotWithShape="1">
          <a:blip r:embed="rId5"/>
          <a:srcRect l="5493" t="7086" r="5224" b="7283"/>
          <a:stretch/>
        </p:blipFill>
        <p:spPr>
          <a:xfrm>
            <a:off x="8841193" y="4109902"/>
            <a:ext cx="2390658" cy="1271825"/>
          </a:xfrm>
          <a:prstGeom prst="rect">
            <a:avLst/>
          </a:prstGeom>
        </p:spPr>
      </p:pic>
      <p:pic>
        <p:nvPicPr>
          <p:cNvPr id="19" name="Picture 18">
            <a:extLst>
              <a:ext uri="{FF2B5EF4-FFF2-40B4-BE49-F238E27FC236}">
                <a16:creationId xmlns:a16="http://schemas.microsoft.com/office/drawing/2014/main" xmlns="" id="{96EBF0A8-9561-384D-B1AA-59DE029CE70D}"/>
              </a:ext>
            </a:extLst>
          </p:cNvPr>
          <p:cNvPicPr>
            <a:picLocks noChangeAspect="1"/>
          </p:cNvPicPr>
          <p:nvPr/>
        </p:nvPicPr>
        <p:blipFill rotWithShape="1">
          <a:blip r:embed="rId6"/>
          <a:srcRect l="7203" t="9302" r="11372" b="14695"/>
          <a:stretch/>
        </p:blipFill>
        <p:spPr>
          <a:xfrm>
            <a:off x="9901591" y="2712685"/>
            <a:ext cx="2290409" cy="1015664"/>
          </a:xfrm>
          <a:prstGeom prst="rect">
            <a:avLst/>
          </a:prstGeom>
        </p:spPr>
      </p:pic>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5" name="TextBox 4">
            <a:extLst>
              <a:ext uri="{FF2B5EF4-FFF2-40B4-BE49-F238E27FC236}">
                <a16:creationId xmlns:a16="http://schemas.microsoft.com/office/drawing/2014/main" xmlns="" id="{8385CBAC-0867-1E49-898A-617DE6EC0460}"/>
              </a:ext>
            </a:extLst>
          </p:cNvPr>
          <p:cNvSpPr txBox="1"/>
          <p:nvPr/>
        </p:nvSpPr>
        <p:spPr>
          <a:xfrm>
            <a:off x="3944282" y="351063"/>
            <a:ext cx="4303435" cy="646331"/>
          </a:xfrm>
          <a:prstGeom prst="rect">
            <a:avLst/>
          </a:prstGeom>
          <a:noFill/>
        </p:spPr>
        <p:txBody>
          <a:bodyPr wrap="square" rtlCol="0">
            <a:spAutoFit/>
          </a:bodyPr>
          <a:lstStyle/>
          <a:p>
            <a:pPr algn="ctr"/>
            <a:r>
              <a:rPr lang="en-US" sz="3600" b="1" dirty="0"/>
              <a:t>Distance Learning</a:t>
            </a:r>
          </a:p>
        </p:txBody>
      </p:sp>
      <p:sp>
        <p:nvSpPr>
          <p:cNvPr id="2" name="Rectangle 1">
            <a:extLst>
              <a:ext uri="{FF2B5EF4-FFF2-40B4-BE49-F238E27FC236}">
                <a16:creationId xmlns:a16="http://schemas.microsoft.com/office/drawing/2014/main" xmlns="" id="{28ADCE01-605E-8A48-8E98-A35F78A364BB}"/>
              </a:ext>
            </a:extLst>
          </p:cNvPr>
          <p:cNvSpPr/>
          <p:nvPr/>
        </p:nvSpPr>
        <p:spPr>
          <a:xfrm>
            <a:off x="1934543" y="2291376"/>
            <a:ext cx="8053959" cy="2062103"/>
          </a:xfrm>
          <a:prstGeom prst="rect">
            <a:avLst/>
          </a:prstGeom>
        </p:spPr>
        <p:txBody>
          <a:bodyPr wrap="square">
            <a:spAutoFit/>
          </a:bodyPr>
          <a:lstStyle/>
          <a:p>
            <a:pPr algn="ctr"/>
            <a:r>
              <a:rPr lang="en-GB" sz="2800" dirty="0"/>
              <a:t> </a:t>
            </a:r>
            <a:r>
              <a:rPr lang="en-GB" sz="3200" b="1" dirty="0"/>
              <a:t>When working at home on your own these sentence starters may come in useful when you discuss your work with your parents, carers, teachers, family and friends!</a:t>
            </a:r>
            <a:endParaRPr lang="en-GB" sz="2800" b="1" dirty="0"/>
          </a:p>
        </p:txBody>
      </p:sp>
      <p:pic>
        <p:nvPicPr>
          <p:cNvPr id="3" name="Picture 2">
            <a:extLst>
              <a:ext uri="{FF2B5EF4-FFF2-40B4-BE49-F238E27FC236}">
                <a16:creationId xmlns:a16="http://schemas.microsoft.com/office/drawing/2014/main" xmlns="" id="{BE7ACD59-18CA-EF45-9955-2C4F0FA052A5}"/>
              </a:ext>
            </a:extLst>
          </p:cNvPr>
          <p:cNvPicPr>
            <a:picLocks noChangeAspect="1"/>
          </p:cNvPicPr>
          <p:nvPr/>
        </p:nvPicPr>
        <p:blipFill rotWithShape="1">
          <a:blip r:embed="rId7"/>
          <a:srcRect l="9585" t="11811"/>
          <a:stretch/>
        </p:blipFill>
        <p:spPr>
          <a:xfrm>
            <a:off x="2160365" y="1036036"/>
            <a:ext cx="2055608" cy="1172885"/>
          </a:xfrm>
          <a:prstGeom prst="rect">
            <a:avLst/>
          </a:prstGeom>
        </p:spPr>
      </p:pic>
      <p:pic>
        <p:nvPicPr>
          <p:cNvPr id="8" name="Picture 7">
            <a:extLst>
              <a:ext uri="{FF2B5EF4-FFF2-40B4-BE49-F238E27FC236}">
                <a16:creationId xmlns:a16="http://schemas.microsoft.com/office/drawing/2014/main" xmlns="" id="{F350BCC6-5DCD-2047-8888-63286DFB7410}"/>
              </a:ext>
            </a:extLst>
          </p:cNvPr>
          <p:cNvPicPr>
            <a:picLocks noChangeAspect="1"/>
          </p:cNvPicPr>
          <p:nvPr/>
        </p:nvPicPr>
        <p:blipFill rotWithShape="1">
          <a:blip r:embed="rId8"/>
          <a:srcRect l="6685" t="3499" r="2189"/>
          <a:stretch/>
        </p:blipFill>
        <p:spPr>
          <a:xfrm>
            <a:off x="4482264" y="1076473"/>
            <a:ext cx="2660825" cy="1092010"/>
          </a:xfrm>
          <a:prstGeom prst="rect">
            <a:avLst/>
          </a:prstGeom>
        </p:spPr>
      </p:pic>
      <p:pic>
        <p:nvPicPr>
          <p:cNvPr id="9" name="Picture 8">
            <a:extLst>
              <a:ext uri="{FF2B5EF4-FFF2-40B4-BE49-F238E27FC236}">
                <a16:creationId xmlns:a16="http://schemas.microsoft.com/office/drawing/2014/main" xmlns="" id="{9DBA253D-29A3-E947-95D4-7D35E0C5F0AA}"/>
              </a:ext>
            </a:extLst>
          </p:cNvPr>
          <p:cNvPicPr>
            <a:picLocks noChangeAspect="1"/>
          </p:cNvPicPr>
          <p:nvPr/>
        </p:nvPicPr>
        <p:blipFill>
          <a:blip r:embed="rId9"/>
          <a:stretch>
            <a:fillRect/>
          </a:stretch>
        </p:blipFill>
        <p:spPr>
          <a:xfrm>
            <a:off x="4902806" y="4353479"/>
            <a:ext cx="1933385" cy="1471054"/>
          </a:xfrm>
          <a:prstGeom prst="rect">
            <a:avLst/>
          </a:prstGeom>
        </p:spPr>
      </p:pic>
      <p:pic>
        <p:nvPicPr>
          <p:cNvPr id="15" name="Picture 14">
            <a:extLst>
              <a:ext uri="{FF2B5EF4-FFF2-40B4-BE49-F238E27FC236}">
                <a16:creationId xmlns:a16="http://schemas.microsoft.com/office/drawing/2014/main" xmlns="" id="{B246C4BB-E3A9-834E-867A-ACD96419FD41}"/>
              </a:ext>
            </a:extLst>
          </p:cNvPr>
          <p:cNvPicPr>
            <a:picLocks noChangeAspect="1"/>
          </p:cNvPicPr>
          <p:nvPr/>
        </p:nvPicPr>
        <p:blipFill rotWithShape="1">
          <a:blip r:embed="rId10"/>
          <a:srcRect l="4810" r="10751" b="3390"/>
          <a:stretch/>
        </p:blipFill>
        <p:spPr>
          <a:xfrm>
            <a:off x="6835285" y="5226564"/>
            <a:ext cx="2525150" cy="1464346"/>
          </a:xfrm>
          <a:prstGeom prst="rect">
            <a:avLst/>
          </a:prstGeom>
        </p:spPr>
      </p:pic>
      <mc:AlternateContent xmlns:mc="http://schemas.openxmlformats.org/markup-compatibility/2006" xmlns:p14="http://schemas.microsoft.com/office/powerpoint/2010/main">
        <mc:Choice Requires="p14">
          <p:contentPart p14:bwMode="auto" r:id="rId11">
            <p14:nvContentPartPr>
              <p14:cNvPr id="24" name="Ink 23">
                <a:extLst>
                  <a:ext uri="{FF2B5EF4-FFF2-40B4-BE49-F238E27FC236}">
                    <a16:creationId xmlns:a16="http://schemas.microsoft.com/office/drawing/2014/main" xmlns="" id="{D5A0CBE5-8CAE-8249-95AE-B97FFE7E75C9}"/>
                  </a:ext>
                </a:extLst>
              </p14:cNvPr>
              <p14:cNvContentPartPr/>
              <p14:nvPr/>
            </p14:nvContentPartPr>
            <p14:xfrm>
              <a:off x="3731760" y="5482620"/>
              <a:ext cx="542160" cy="146160"/>
            </p14:xfrm>
          </p:contentPart>
        </mc:Choice>
        <mc:Fallback xmlns="">
          <p:pic>
            <p:nvPicPr>
              <p:cNvPr id="24" name="Ink 23">
                <a:extLst>
                  <a:ext uri="{FF2B5EF4-FFF2-40B4-BE49-F238E27FC236}">
                    <a16:creationId xmlns:a16="http://schemas.microsoft.com/office/drawing/2014/main" id="{D5A0CBE5-8CAE-8249-95AE-B97FFE7E75C9}"/>
                  </a:ext>
                </a:extLst>
              </p:cNvPr>
              <p:cNvPicPr/>
              <p:nvPr/>
            </p:nvPicPr>
            <p:blipFill>
              <a:blip r:embed="rId12"/>
              <a:stretch>
                <a:fillRect/>
              </a:stretch>
            </p:blipFill>
            <p:spPr>
              <a:xfrm>
                <a:off x="3668760" y="5419980"/>
                <a:ext cx="66780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6" name="Ink 25">
                <a:extLst>
                  <a:ext uri="{FF2B5EF4-FFF2-40B4-BE49-F238E27FC236}">
                    <a16:creationId xmlns:a16="http://schemas.microsoft.com/office/drawing/2014/main" xmlns="" id="{01486630-6523-6E4C-83D1-6BB66A59A3B6}"/>
                  </a:ext>
                </a:extLst>
              </p14:cNvPr>
              <p14:cNvContentPartPr/>
              <p14:nvPr/>
            </p14:nvContentPartPr>
            <p14:xfrm>
              <a:off x="6364403" y="5615592"/>
              <a:ext cx="218880" cy="276840"/>
            </p14:xfrm>
          </p:contentPart>
        </mc:Choice>
        <mc:Fallback xmlns="">
          <p:pic>
            <p:nvPicPr>
              <p:cNvPr id="26" name="Ink 25">
                <a:extLst>
                  <a:ext uri="{FF2B5EF4-FFF2-40B4-BE49-F238E27FC236}">
                    <a16:creationId xmlns:a16="http://schemas.microsoft.com/office/drawing/2014/main" id="{01486630-6523-6E4C-83D1-6BB66A59A3B6}"/>
                  </a:ext>
                </a:extLst>
              </p:cNvPr>
              <p:cNvPicPr/>
              <p:nvPr/>
            </p:nvPicPr>
            <p:blipFill>
              <a:blip r:embed="rId14"/>
              <a:stretch>
                <a:fillRect/>
              </a:stretch>
            </p:blipFill>
            <p:spPr>
              <a:xfrm>
                <a:off x="6301403" y="5552592"/>
                <a:ext cx="344520" cy="4024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9" name="Ink 28">
                <a:extLst>
                  <a:ext uri="{FF2B5EF4-FFF2-40B4-BE49-F238E27FC236}">
                    <a16:creationId xmlns:a16="http://schemas.microsoft.com/office/drawing/2014/main" xmlns="" id="{D26130CC-42A7-664D-98CE-0E96682C1B27}"/>
                  </a:ext>
                </a:extLst>
              </p14:cNvPr>
              <p14:cNvContentPartPr/>
              <p14:nvPr/>
            </p14:nvContentPartPr>
            <p14:xfrm>
              <a:off x="11579760" y="2596860"/>
              <a:ext cx="181080" cy="173880"/>
            </p14:xfrm>
          </p:contentPart>
        </mc:Choice>
        <mc:Fallback xmlns="">
          <p:pic>
            <p:nvPicPr>
              <p:cNvPr id="29" name="Ink 28">
                <a:extLst>
                  <a:ext uri="{FF2B5EF4-FFF2-40B4-BE49-F238E27FC236}">
                    <a16:creationId xmlns:a16="http://schemas.microsoft.com/office/drawing/2014/main" id="{D26130CC-42A7-664D-98CE-0E96682C1B27}"/>
                  </a:ext>
                </a:extLst>
              </p:cNvPr>
              <p:cNvPicPr/>
              <p:nvPr/>
            </p:nvPicPr>
            <p:blipFill>
              <a:blip r:embed="rId16"/>
              <a:stretch>
                <a:fillRect/>
              </a:stretch>
            </p:blipFill>
            <p:spPr>
              <a:xfrm>
                <a:off x="11517120" y="2533860"/>
                <a:ext cx="306720" cy="2995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0" name="Ink 29">
                <a:extLst>
                  <a:ext uri="{FF2B5EF4-FFF2-40B4-BE49-F238E27FC236}">
                    <a16:creationId xmlns:a16="http://schemas.microsoft.com/office/drawing/2014/main" xmlns="" id="{5DD8887F-34A4-4D42-8B64-5BBBF96C7DAA}"/>
                  </a:ext>
                </a:extLst>
              </p14:cNvPr>
              <p14:cNvContentPartPr/>
              <p14:nvPr/>
            </p14:nvContentPartPr>
            <p14:xfrm>
              <a:off x="7823520" y="-229500"/>
              <a:ext cx="360" cy="360"/>
            </p14:xfrm>
          </p:contentPart>
        </mc:Choice>
        <mc:Fallback xmlns="">
          <p:pic>
            <p:nvPicPr>
              <p:cNvPr id="30" name="Ink 29">
                <a:extLst>
                  <a:ext uri="{FF2B5EF4-FFF2-40B4-BE49-F238E27FC236}">
                    <a16:creationId xmlns:a16="http://schemas.microsoft.com/office/drawing/2014/main" id="{5DD8887F-34A4-4D42-8B64-5BBBF96C7DAA}"/>
                  </a:ext>
                </a:extLst>
              </p:cNvPr>
              <p:cNvPicPr/>
              <p:nvPr/>
            </p:nvPicPr>
            <p:blipFill>
              <a:blip r:embed="rId18"/>
              <a:stretch>
                <a:fillRect/>
              </a:stretch>
            </p:blipFill>
            <p:spPr>
              <a:xfrm>
                <a:off x="7760520" y="-292140"/>
                <a:ext cx="126000" cy="126000"/>
              </a:xfrm>
              <a:prstGeom prst="rect">
                <a:avLst/>
              </a:prstGeom>
            </p:spPr>
          </p:pic>
        </mc:Fallback>
      </mc:AlternateContent>
      <p:grpSp>
        <p:nvGrpSpPr>
          <p:cNvPr id="33" name="Group 32">
            <a:extLst>
              <a:ext uri="{FF2B5EF4-FFF2-40B4-BE49-F238E27FC236}">
                <a16:creationId xmlns:a16="http://schemas.microsoft.com/office/drawing/2014/main" xmlns="" id="{BE9F2FFC-6C23-D24B-9CAC-AA33EDC7B1CA}"/>
              </a:ext>
            </a:extLst>
          </p:cNvPr>
          <p:cNvGrpSpPr/>
          <p:nvPr/>
        </p:nvGrpSpPr>
        <p:grpSpPr>
          <a:xfrm>
            <a:off x="11546680" y="2712685"/>
            <a:ext cx="389520" cy="221400"/>
            <a:chOff x="11432160" y="2584260"/>
            <a:chExt cx="389520" cy="221400"/>
          </a:xfrm>
        </p:grpSpPr>
        <mc:AlternateContent xmlns:mc="http://schemas.openxmlformats.org/markup-compatibility/2006" xmlns:p14="http://schemas.microsoft.com/office/powerpoint/2010/main">
          <mc:Choice Requires="p14">
            <p:contentPart p14:bwMode="auto" r:id="rId19">
              <p14:nvContentPartPr>
                <p14:cNvPr id="31" name="Ink 30">
                  <a:extLst>
                    <a:ext uri="{FF2B5EF4-FFF2-40B4-BE49-F238E27FC236}">
                      <a16:creationId xmlns:a16="http://schemas.microsoft.com/office/drawing/2014/main" xmlns="" id="{0B03E082-2A17-D840-9931-5469F49337F4}"/>
                    </a:ext>
                  </a:extLst>
                </p14:cNvPr>
                <p14:cNvContentPartPr/>
                <p14:nvPr/>
              </p14:nvContentPartPr>
              <p14:xfrm>
                <a:off x="11432160" y="2584260"/>
                <a:ext cx="389520" cy="221400"/>
              </p14:xfrm>
            </p:contentPart>
          </mc:Choice>
          <mc:Fallback xmlns="">
            <p:pic>
              <p:nvPicPr>
                <p:cNvPr id="31" name="Ink 30">
                  <a:extLst>
                    <a:ext uri="{FF2B5EF4-FFF2-40B4-BE49-F238E27FC236}">
                      <a16:creationId xmlns:a16="http://schemas.microsoft.com/office/drawing/2014/main" id="{0B03E082-2A17-D840-9931-5469F49337F4}"/>
                    </a:ext>
                  </a:extLst>
                </p:cNvPr>
                <p:cNvPicPr/>
                <p:nvPr/>
              </p:nvPicPr>
              <p:blipFill>
                <a:blip r:embed="rId20"/>
                <a:stretch>
                  <a:fillRect/>
                </a:stretch>
              </p:blipFill>
              <p:spPr>
                <a:xfrm>
                  <a:off x="11369160" y="2521260"/>
                  <a:ext cx="515160" cy="3470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2" name="Ink 31">
                  <a:extLst>
                    <a:ext uri="{FF2B5EF4-FFF2-40B4-BE49-F238E27FC236}">
                      <a16:creationId xmlns:a16="http://schemas.microsoft.com/office/drawing/2014/main" xmlns="" id="{A7541B61-DB5F-5941-98EE-89D627063892}"/>
                    </a:ext>
                  </a:extLst>
                </p14:cNvPr>
                <p14:cNvContentPartPr/>
                <p14:nvPr/>
              </p14:nvContentPartPr>
              <p14:xfrm>
                <a:off x="11796120" y="2797020"/>
                <a:ext cx="360" cy="360"/>
              </p14:xfrm>
            </p:contentPart>
          </mc:Choice>
          <mc:Fallback xmlns="">
            <p:pic>
              <p:nvPicPr>
                <p:cNvPr id="32" name="Ink 31">
                  <a:extLst>
                    <a:ext uri="{FF2B5EF4-FFF2-40B4-BE49-F238E27FC236}">
                      <a16:creationId xmlns:a16="http://schemas.microsoft.com/office/drawing/2014/main" id="{A7541B61-DB5F-5941-98EE-89D627063892}"/>
                    </a:ext>
                  </a:extLst>
                </p:cNvPr>
                <p:cNvPicPr/>
                <p:nvPr/>
              </p:nvPicPr>
              <p:blipFill>
                <a:blip r:embed="rId18"/>
                <a:stretch>
                  <a:fillRect/>
                </a:stretch>
              </p:blipFill>
              <p:spPr>
                <a:xfrm>
                  <a:off x="11733480" y="2734380"/>
                  <a:ext cx="126000" cy="126000"/>
                </a:xfrm>
                <a:prstGeom prst="rect">
                  <a:avLst/>
                </a:prstGeom>
              </p:spPr>
            </p:pic>
          </mc:Fallback>
        </mc:AlternateContent>
      </p:grpSp>
      <p:sp>
        <p:nvSpPr>
          <p:cNvPr id="34" name="Cloud Callout 33">
            <a:extLst>
              <a:ext uri="{FF2B5EF4-FFF2-40B4-BE49-F238E27FC236}">
                <a16:creationId xmlns:a16="http://schemas.microsoft.com/office/drawing/2014/main" xmlns="" id="{E135B104-7582-A642-BFAF-BC03D39E9EE0}"/>
              </a:ext>
            </a:extLst>
          </p:cNvPr>
          <p:cNvSpPr/>
          <p:nvPr/>
        </p:nvSpPr>
        <p:spPr>
          <a:xfrm>
            <a:off x="1514400" y="4275958"/>
            <a:ext cx="2604813" cy="1143809"/>
          </a:xfrm>
          <a:prstGeom prst="cloudCallout">
            <a:avLst/>
          </a:prstGeom>
          <a:ln w="28575">
            <a:solidFill>
              <a:srgbClr val="EB45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One idea/thing I still don’t understand is</a:t>
            </a:r>
            <a:r>
              <a:rPr lang="en-GB" dirty="0"/>
              <a:t>…</a:t>
            </a:r>
          </a:p>
        </p:txBody>
      </p:sp>
      <mc:AlternateContent xmlns:mc="http://schemas.openxmlformats.org/markup-compatibility/2006" xmlns:p14="http://schemas.microsoft.com/office/powerpoint/2010/main">
        <mc:Choice Requires="p14">
          <p:contentPart p14:bwMode="auto" r:id="rId22">
            <p14:nvContentPartPr>
              <p14:cNvPr id="50" name="Ink 49">
                <a:extLst>
                  <a:ext uri="{FF2B5EF4-FFF2-40B4-BE49-F238E27FC236}">
                    <a16:creationId xmlns:a16="http://schemas.microsoft.com/office/drawing/2014/main" xmlns="" id="{10DFBDFD-2B3C-D34E-9E3D-CDA0B461F32E}"/>
                  </a:ext>
                </a:extLst>
              </p14:cNvPr>
              <p14:cNvContentPartPr/>
              <p14:nvPr/>
            </p14:nvContentPartPr>
            <p14:xfrm>
              <a:off x="8095595" y="5242638"/>
              <a:ext cx="1329840" cy="241200"/>
            </p14:xfrm>
          </p:contentPart>
        </mc:Choice>
        <mc:Fallback xmlns="">
          <p:pic>
            <p:nvPicPr>
              <p:cNvPr id="50" name="Ink 49">
                <a:extLst>
                  <a:ext uri="{FF2B5EF4-FFF2-40B4-BE49-F238E27FC236}">
                    <a16:creationId xmlns:a16="http://schemas.microsoft.com/office/drawing/2014/main" id="{10DFBDFD-2B3C-D34E-9E3D-CDA0B461F32E}"/>
                  </a:ext>
                </a:extLst>
              </p:cNvPr>
              <p:cNvPicPr/>
              <p:nvPr/>
            </p:nvPicPr>
            <p:blipFill>
              <a:blip r:embed="rId23"/>
              <a:stretch>
                <a:fillRect/>
              </a:stretch>
            </p:blipFill>
            <p:spPr>
              <a:xfrm>
                <a:off x="8032595" y="5179998"/>
                <a:ext cx="1455480" cy="366840"/>
              </a:xfrm>
              <a:prstGeom prst="rect">
                <a:avLst/>
              </a:prstGeom>
            </p:spPr>
          </p:pic>
        </mc:Fallback>
      </mc:AlternateContent>
      <p:grpSp>
        <p:nvGrpSpPr>
          <p:cNvPr id="52" name="Group 51">
            <a:extLst>
              <a:ext uri="{FF2B5EF4-FFF2-40B4-BE49-F238E27FC236}">
                <a16:creationId xmlns:a16="http://schemas.microsoft.com/office/drawing/2014/main" xmlns="" id="{A8D9875A-73A1-8445-9BDB-B4F934726A42}"/>
              </a:ext>
            </a:extLst>
          </p:cNvPr>
          <p:cNvGrpSpPr/>
          <p:nvPr/>
        </p:nvGrpSpPr>
        <p:grpSpPr>
          <a:xfrm>
            <a:off x="6026675" y="5228958"/>
            <a:ext cx="1007640" cy="580680"/>
            <a:chOff x="6026675" y="5228958"/>
            <a:chExt cx="1007640" cy="580680"/>
          </a:xfrm>
        </p:grpSpPr>
        <mc:AlternateContent xmlns:mc="http://schemas.openxmlformats.org/markup-compatibility/2006" xmlns:p14="http://schemas.microsoft.com/office/powerpoint/2010/main">
          <mc:Choice Requires="p14">
            <p:contentPart p14:bwMode="auto" r:id="rId24">
              <p14:nvContentPartPr>
                <p14:cNvPr id="44" name="Ink 43">
                  <a:extLst>
                    <a:ext uri="{FF2B5EF4-FFF2-40B4-BE49-F238E27FC236}">
                      <a16:creationId xmlns:a16="http://schemas.microsoft.com/office/drawing/2014/main" xmlns="" id="{0191EFFF-9AB2-7442-BF0A-A813F8039BE3}"/>
                    </a:ext>
                  </a:extLst>
                </p14:cNvPr>
                <p14:cNvContentPartPr/>
                <p14:nvPr/>
              </p14:nvContentPartPr>
              <p14:xfrm>
                <a:off x="6026675" y="5602278"/>
                <a:ext cx="351720" cy="156960"/>
              </p14:xfrm>
            </p:contentPart>
          </mc:Choice>
          <mc:Fallback xmlns="">
            <p:pic>
              <p:nvPicPr>
                <p:cNvPr id="44" name="Ink 43">
                  <a:extLst>
                    <a:ext uri="{FF2B5EF4-FFF2-40B4-BE49-F238E27FC236}">
                      <a16:creationId xmlns:a16="http://schemas.microsoft.com/office/drawing/2014/main" id="{0191EFFF-9AB2-7442-BF0A-A813F8039BE3}"/>
                    </a:ext>
                  </a:extLst>
                </p:cNvPr>
                <p:cNvPicPr/>
                <p:nvPr/>
              </p:nvPicPr>
              <p:blipFill>
                <a:blip r:embed="rId25"/>
                <a:stretch>
                  <a:fillRect/>
                </a:stretch>
              </p:blipFill>
              <p:spPr>
                <a:xfrm>
                  <a:off x="5964035" y="5539278"/>
                  <a:ext cx="477360" cy="2826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5" name="Ink 44">
                  <a:extLst>
                    <a:ext uri="{FF2B5EF4-FFF2-40B4-BE49-F238E27FC236}">
                      <a16:creationId xmlns:a16="http://schemas.microsoft.com/office/drawing/2014/main" xmlns="" id="{05875734-5613-D145-9072-06BB6DFCA17A}"/>
                    </a:ext>
                  </a:extLst>
                </p14:cNvPr>
                <p14:cNvContentPartPr/>
                <p14:nvPr/>
              </p14:nvContentPartPr>
              <p14:xfrm>
                <a:off x="6780155" y="5228958"/>
                <a:ext cx="254160" cy="308160"/>
              </p14:xfrm>
            </p:contentPart>
          </mc:Choice>
          <mc:Fallback xmlns="">
            <p:pic>
              <p:nvPicPr>
                <p:cNvPr id="45" name="Ink 44">
                  <a:extLst>
                    <a:ext uri="{FF2B5EF4-FFF2-40B4-BE49-F238E27FC236}">
                      <a16:creationId xmlns:a16="http://schemas.microsoft.com/office/drawing/2014/main" id="{05875734-5613-D145-9072-06BB6DFCA17A}"/>
                    </a:ext>
                  </a:extLst>
                </p:cNvPr>
                <p:cNvPicPr/>
                <p:nvPr/>
              </p:nvPicPr>
              <p:blipFill>
                <a:blip r:embed="rId27"/>
                <a:stretch>
                  <a:fillRect/>
                </a:stretch>
              </p:blipFill>
              <p:spPr>
                <a:xfrm>
                  <a:off x="6717515" y="5166318"/>
                  <a:ext cx="379800" cy="433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51" name="Ink 50">
                  <a:extLst>
                    <a:ext uri="{FF2B5EF4-FFF2-40B4-BE49-F238E27FC236}">
                      <a16:creationId xmlns:a16="http://schemas.microsoft.com/office/drawing/2014/main" xmlns="" id="{0E5DF811-741B-1F45-927D-14D87E1AC45C}"/>
                    </a:ext>
                  </a:extLst>
                </p14:cNvPr>
                <p14:cNvContentPartPr/>
                <p14:nvPr/>
              </p14:nvContentPartPr>
              <p14:xfrm>
                <a:off x="6292715" y="5549358"/>
                <a:ext cx="651960" cy="260280"/>
              </p14:xfrm>
            </p:contentPart>
          </mc:Choice>
          <mc:Fallback xmlns="">
            <p:pic>
              <p:nvPicPr>
                <p:cNvPr id="51" name="Ink 50">
                  <a:extLst>
                    <a:ext uri="{FF2B5EF4-FFF2-40B4-BE49-F238E27FC236}">
                      <a16:creationId xmlns:a16="http://schemas.microsoft.com/office/drawing/2014/main" id="{0E5DF811-741B-1F45-927D-14D87E1AC45C}"/>
                    </a:ext>
                  </a:extLst>
                </p:cNvPr>
                <p:cNvPicPr/>
                <p:nvPr/>
              </p:nvPicPr>
              <p:blipFill>
                <a:blip r:embed="rId29"/>
                <a:stretch>
                  <a:fillRect/>
                </a:stretch>
              </p:blipFill>
              <p:spPr>
                <a:xfrm>
                  <a:off x="6230075" y="5486718"/>
                  <a:ext cx="777600" cy="385920"/>
                </a:xfrm>
                <a:prstGeom prst="rect">
                  <a:avLst/>
                </a:prstGeom>
              </p:spPr>
            </p:pic>
          </mc:Fallback>
        </mc:AlternateContent>
      </p:grpSp>
    </p:spTree>
    <p:extLst>
      <p:ext uri="{BB962C8B-B14F-4D97-AF65-F5344CB8AC3E}">
        <p14:creationId xmlns:p14="http://schemas.microsoft.com/office/powerpoint/2010/main" val="149870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71" name="TextBox 70">
            <a:extLst>
              <a:ext uri="{FF2B5EF4-FFF2-40B4-BE49-F238E27FC236}">
                <a16:creationId xmlns:a16="http://schemas.microsoft.com/office/drawing/2014/main" xmlns="" id="{404A2CD7-D89A-C34B-9C8D-F172EA627B01}"/>
              </a:ext>
            </a:extLst>
          </p:cNvPr>
          <p:cNvSpPr txBox="1"/>
          <p:nvPr/>
        </p:nvSpPr>
        <p:spPr>
          <a:xfrm>
            <a:off x="2250919" y="899684"/>
            <a:ext cx="1695142" cy="338554"/>
          </a:xfrm>
          <a:prstGeom prst="rect">
            <a:avLst/>
          </a:prstGeom>
          <a:noFill/>
        </p:spPr>
        <p:txBody>
          <a:bodyPr wrap="square" rtlCol="0">
            <a:spAutoFit/>
          </a:bodyPr>
          <a:lstStyle/>
          <a:p>
            <a:pPr algn="ctr"/>
            <a:r>
              <a:rPr lang="en-US" sz="1600" b="1" dirty="0">
                <a:solidFill>
                  <a:schemeClr val="bg1"/>
                </a:solidFill>
              </a:rPr>
              <a:t>Y5</a:t>
            </a:r>
          </a:p>
        </p:txBody>
      </p:sp>
      <p:sp>
        <p:nvSpPr>
          <p:cNvPr id="53" name="TextBox 52">
            <a:extLst>
              <a:ext uri="{FF2B5EF4-FFF2-40B4-BE49-F238E27FC236}">
                <a16:creationId xmlns:a16="http://schemas.microsoft.com/office/drawing/2014/main" xmlns="" id="{86916FC5-FD36-7342-B0B2-2D0026E0AB25}"/>
              </a:ext>
            </a:extLst>
          </p:cNvPr>
          <p:cNvSpPr txBox="1"/>
          <p:nvPr/>
        </p:nvSpPr>
        <p:spPr>
          <a:xfrm>
            <a:off x="5864835" y="226764"/>
            <a:ext cx="3071755" cy="584775"/>
          </a:xfrm>
          <a:prstGeom prst="rect">
            <a:avLst/>
          </a:prstGeom>
          <a:noFill/>
        </p:spPr>
        <p:txBody>
          <a:bodyPr wrap="square" rtlCol="0">
            <a:spAutoFit/>
          </a:bodyPr>
          <a:lstStyle/>
          <a:p>
            <a:r>
              <a:rPr lang="en-GB" sz="3200" b="1" dirty="0">
                <a:latin typeface="Cavolini" panose="03000502040302020204" pitchFamily="66" charset="0"/>
                <a:cs typeface="Cavolini" panose="03000502040302020204" pitchFamily="66" charset="0"/>
              </a:rPr>
              <a:t>Genius Hour </a:t>
            </a:r>
          </a:p>
        </p:txBody>
      </p:sp>
      <p:sp>
        <p:nvSpPr>
          <p:cNvPr id="54" name="TextBox 53">
            <a:extLst>
              <a:ext uri="{FF2B5EF4-FFF2-40B4-BE49-F238E27FC236}">
                <a16:creationId xmlns:a16="http://schemas.microsoft.com/office/drawing/2014/main" xmlns="" id="{7F414EF9-A7F8-0944-BB8C-AB6A2BD73345}"/>
              </a:ext>
            </a:extLst>
          </p:cNvPr>
          <p:cNvSpPr txBox="1"/>
          <p:nvPr/>
        </p:nvSpPr>
        <p:spPr>
          <a:xfrm>
            <a:off x="2542853" y="2541834"/>
            <a:ext cx="3245721" cy="1077218"/>
          </a:xfrm>
          <a:prstGeom prst="rect">
            <a:avLst/>
          </a:prstGeom>
          <a:noFill/>
        </p:spPr>
        <p:txBody>
          <a:bodyPr wrap="square" rtlCol="0">
            <a:spAutoFit/>
          </a:bodyPr>
          <a:lstStyle/>
          <a:p>
            <a:r>
              <a:rPr lang="en-GB" sz="3200" b="1" dirty="0">
                <a:latin typeface="Cavolini" panose="03000502040302020204" pitchFamily="66" charset="0"/>
                <a:cs typeface="Cavolini" panose="03000502040302020204" pitchFamily="66" charset="0"/>
              </a:rPr>
              <a:t>Flipped Learning </a:t>
            </a:r>
          </a:p>
        </p:txBody>
      </p:sp>
      <p:sp>
        <p:nvSpPr>
          <p:cNvPr id="55" name="TextBox 54">
            <a:extLst>
              <a:ext uri="{FF2B5EF4-FFF2-40B4-BE49-F238E27FC236}">
                <a16:creationId xmlns:a16="http://schemas.microsoft.com/office/drawing/2014/main" xmlns="" id="{D4BF6210-EBBE-3848-82B8-3CDD368F5BFD}"/>
              </a:ext>
            </a:extLst>
          </p:cNvPr>
          <p:cNvSpPr txBox="1"/>
          <p:nvPr/>
        </p:nvSpPr>
        <p:spPr>
          <a:xfrm>
            <a:off x="2705982" y="1563449"/>
            <a:ext cx="2840736" cy="584775"/>
          </a:xfrm>
          <a:prstGeom prst="rect">
            <a:avLst/>
          </a:prstGeom>
          <a:noFill/>
        </p:spPr>
        <p:txBody>
          <a:bodyPr wrap="square" rtlCol="0">
            <a:spAutoFit/>
          </a:bodyPr>
          <a:lstStyle/>
          <a:p>
            <a:r>
              <a:rPr lang="en-GB" sz="3200" b="1" dirty="0">
                <a:latin typeface="Cavolini" panose="03000502040302020204" pitchFamily="66" charset="0"/>
                <a:cs typeface="Cavolini" panose="03000502040302020204" pitchFamily="66" charset="0"/>
              </a:rPr>
              <a:t>Rich Tasks </a:t>
            </a:r>
          </a:p>
        </p:txBody>
      </p:sp>
      <p:pic>
        <p:nvPicPr>
          <p:cNvPr id="49" name="Picture 48">
            <a:extLst>
              <a:ext uri="{FF2B5EF4-FFF2-40B4-BE49-F238E27FC236}">
                <a16:creationId xmlns:a16="http://schemas.microsoft.com/office/drawing/2014/main" xmlns="" id="{3C572B94-F2A7-B84D-B977-BDE03AB7DF0F}"/>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1254057" y="2642561"/>
            <a:ext cx="1191823" cy="1191823"/>
          </a:xfrm>
          <a:prstGeom prst="rect">
            <a:avLst/>
          </a:prstGeom>
        </p:spPr>
      </p:pic>
      <p:sp>
        <p:nvSpPr>
          <p:cNvPr id="51" name="TextBox 50">
            <a:extLst>
              <a:ext uri="{FF2B5EF4-FFF2-40B4-BE49-F238E27FC236}">
                <a16:creationId xmlns:a16="http://schemas.microsoft.com/office/drawing/2014/main" xmlns="" id="{B4FF8275-7C47-8C42-8E01-C686D79D92C3}"/>
              </a:ext>
            </a:extLst>
          </p:cNvPr>
          <p:cNvSpPr txBox="1"/>
          <p:nvPr/>
        </p:nvSpPr>
        <p:spPr>
          <a:xfrm>
            <a:off x="2542853" y="4217333"/>
            <a:ext cx="2840737" cy="1077218"/>
          </a:xfrm>
          <a:prstGeom prst="rect">
            <a:avLst/>
          </a:prstGeom>
          <a:noFill/>
        </p:spPr>
        <p:txBody>
          <a:bodyPr wrap="square" rtlCol="0">
            <a:spAutoFit/>
          </a:bodyPr>
          <a:lstStyle/>
          <a:p>
            <a:r>
              <a:rPr lang="en-GB" sz="3200" b="1" dirty="0">
                <a:latin typeface="Cavolini" panose="03000502040302020204" pitchFamily="66" charset="0"/>
                <a:cs typeface="Cavolini" panose="03000502040302020204" pitchFamily="66" charset="0"/>
              </a:rPr>
              <a:t>Enterprising </a:t>
            </a:r>
          </a:p>
          <a:p>
            <a:r>
              <a:rPr lang="en-GB" sz="3200" b="1" dirty="0">
                <a:latin typeface="Cavolini" panose="03000502040302020204" pitchFamily="66" charset="0"/>
                <a:cs typeface="Cavolini" panose="03000502040302020204" pitchFamily="66" charset="0"/>
              </a:rPr>
              <a:t>Endeavours</a:t>
            </a:r>
          </a:p>
        </p:txBody>
      </p:sp>
      <p:sp>
        <p:nvSpPr>
          <p:cNvPr id="52" name="TextBox 51">
            <a:extLst>
              <a:ext uri="{FF2B5EF4-FFF2-40B4-BE49-F238E27FC236}">
                <a16:creationId xmlns:a16="http://schemas.microsoft.com/office/drawing/2014/main" xmlns="" id="{5ABCCF1E-A8CC-0A4E-8196-2773E966743B}"/>
              </a:ext>
            </a:extLst>
          </p:cNvPr>
          <p:cNvSpPr txBox="1"/>
          <p:nvPr/>
        </p:nvSpPr>
        <p:spPr>
          <a:xfrm>
            <a:off x="5649636" y="5964762"/>
            <a:ext cx="3329996" cy="584775"/>
          </a:xfrm>
          <a:prstGeom prst="rect">
            <a:avLst/>
          </a:prstGeom>
          <a:noFill/>
        </p:spPr>
        <p:txBody>
          <a:bodyPr wrap="square" rtlCol="0">
            <a:spAutoFit/>
          </a:bodyPr>
          <a:lstStyle/>
          <a:p>
            <a:pPr algn="ctr"/>
            <a:r>
              <a:rPr lang="en-GB" sz="3200" b="1" dirty="0">
                <a:latin typeface="Cavolini" panose="03000502040302020204" pitchFamily="66" charset="0"/>
                <a:cs typeface="Cavolini" panose="03000502040302020204" pitchFamily="66" charset="0"/>
              </a:rPr>
              <a:t>Your Best Yet</a:t>
            </a:r>
          </a:p>
        </p:txBody>
      </p:sp>
      <p:sp>
        <p:nvSpPr>
          <p:cNvPr id="59" name="TextBox 58">
            <a:extLst>
              <a:ext uri="{FF2B5EF4-FFF2-40B4-BE49-F238E27FC236}">
                <a16:creationId xmlns:a16="http://schemas.microsoft.com/office/drawing/2014/main" xmlns="" id="{10661D5B-89C2-DC41-81AD-8785725528C1}"/>
              </a:ext>
            </a:extLst>
          </p:cNvPr>
          <p:cNvSpPr txBox="1"/>
          <p:nvPr/>
        </p:nvSpPr>
        <p:spPr>
          <a:xfrm>
            <a:off x="6994932" y="4429844"/>
            <a:ext cx="4346903" cy="584775"/>
          </a:xfrm>
          <a:prstGeom prst="rect">
            <a:avLst/>
          </a:prstGeom>
          <a:noFill/>
        </p:spPr>
        <p:txBody>
          <a:bodyPr wrap="square" rtlCol="0">
            <a:spAutoFit/>
          </a:bodyPr>
          <a:lstStyle/>
          <a:p>
            <a:pPr algn="ctr"/>
            <a:r>
              <a:rPr lang="en-GB" sz="3200" b="1" dirty="0">
                <a:latin typeface="Cavolini" panose="03000502040302020204" pitchFamily="66" charset="0"/>
                <a:cs typeface="Cavolini" panose="03000502040302020204" pitchFamily="66" charset="0"/>
              </a:rPr>
              <a:t>Virtual Visits</a:t>
            </a:r>
          </a:p>
        </p:txBody>
      </p:sp>
      <p:pic>
        <p:nvPicPr>
          <p:cNvPr id="80" name="Picture 79">
            <a:extLst>
              <a:ext uri="{FF2B5EF4-FFF2-40B4-BE49-F238E27FC236}">
                <a16:creationId xmlns:a16="http://schemas.microsoft.com/office/drawing/2014/main" xmlns="" id="{A85565D7-FD3A-E148-BE5E-A38B0AA6FC4F}"/>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4313586" y="82067"/>
            <a:ext cx="1248084" cy="1248084"/>
          </a:xfrm>
          <a:prstGeom prst="rect">
            <a:avLst/>
          </a:prstGeom>
        </p:spPr>
      </p:pic>
      <p:pic>
        <p:nvPicPr>
          <p:cNvPr id="84" name="Picture 83">
            <a:extLst>
              <a:ext uri="{FF2B5EF4-FFF2-40B4-BE49-F238E27FC236}">
                <a16:creationId xmlns:a16="http://schemas.microsoft.com/office/drawing/2014/main" xmlns="" id="{76423C85-3937-364A-BBC5-EA000FF516E6}"/>
              </a:ext>
            </a:extLst>
          </p:cNvPr>
          <p:cNvPicPr>
            <a:picLocks noChangeAspect="1"/>
          </p:cNvPicPr>
          <p:nvPr/>
        </p:nvPicPr>
        <p:blipFill>
          <a:blip r:embed="rId6">
            <a:extLst>
              <a:ext uri="{837473B0-CC2E-450A-ABE3-18F120FF3D39}">
                <a1611:picAttrSrcUrl xmlns:a1611="http://schemas.microsoft.com/office/drawing/2016/11/main" xmlns="" r:id="rId7"/>
              </a:ext>
            </a:extLst>
          </a:blip>
          <a:stretch>
            <a:fillRect/>
          </a:stretch>
        </p:blipFill>
        <p:spPr>
          <a:xfrm>
            <a:off x="1421494" y="1231951"/>
            <a:ext cx="1191822" cy="1191822"/>
          </a:xfrm>
          <a:prstGeom prst="rect">
            <a:avLst/>
          </a:prstGeom>
        </p:spPr>
      </p:pic>
      <p:pic>
        <p:nvPicPr>
          <p:cNvPr id="61" name="Picture 60" descr="A picture containing sign&#10;&#10;Description automatically generated">
            <a:extLst>
              <a:ext uri="{FF2B5EF4-FFF2-40B4-BE49-F238E27FC236}">
                <a16:creationId xmlns:a16="http://schemas.microsoft.com/office/drawing/2014/main" xmlns="" id="{EAFFA1C0-EC5F-2246-92DE-6275A712764A}"/>
              </a:ext>
            </a:extLst>
          </p:cNvPr>
          <p:cNvPicPr>
            <a:picLocks noChangeAspect="1"/>
          </p:cNvPicPr>
          <p:nvPr/>
        </p:nvPicPr>
        <p:blipFill>
          <a:blip r:embed="rId8">
            <a:extLst>
              <a:ext uri="{837473B0-CC2E-450A-ABE3-18F120FF3D39}">
                <a1611:picAttrSrcUrl xmlns:a1611="http://schemas.microsoft.com/office/drawing/2016/11/main" xmlns="" r:id="rId9"/>
              </a:ext>
            </a:extLst>
          </a:blip>
          <a:stretch>
            <a:fillRect/>
          </a:stretch>
        </p:blipFill>
        <p:spPr>
          <a:xfrm>
            <a:off x="4277083" y="5533549"/>
            <a:ext cx="1242384" cy="1242384"/>
          </a:xfrm>
          <a:prstGeom prst="rect">
            <a:avLst/>
          </a:prstGeom>
        </p:spPr>
      </p:pic>
      <p:pic>
        <p:nvPicPr>
          <p:cNvPr id="70" name="Picture 69">
            <a:extLst>
              <a:ext uri="{FF2B5EF4-FFF2-40B4-BE49-F238E27FC236}">
                <a16:creationId xmlns:a16="http://schemas.microsoft.com/office/drawing/2014/main" xmlns="" id="{09CCE81E-FBEE-9C4C-B23D-2AE210AE0E76}"/>
              </a:ext>
            </a:extLst>
          </p:cNvPr>
          <p:cNvPicPr>
            <a:picLocks noChangeAspect="1"/>
          </p:cNvPicPr>
          <p:nvPr/>
        </p:nvPicPr>
        <p:blipFill>
          <a:blip r:embed="rId10">
            <a:extLst>
              <a:ext uri="{837473B0-CC2E-450A-ABE3-18F120FF3D39}">
                <a1611:picAttrSrcUrl xmlns:a1611="http://schemas.microsoft.com/office/drawing/2016/11/main" xmlns="" r:id="rId11"/>
              </a:ext>
            </a:extLst>
          </a:blip>
          <a:stretch>
            <a:fillRect/>
          </a:stretch>
        </p:blipFill>
        <p:spPr>
          <a:xfrm>
            <a:off x="5830624" y="4255782"/>
            <a:ext cx="1242384" cy="1242384"/>
          </a:xfrm>
          <a:prstGeom prst="rect">
            <a:avLst/>
          </a:prstGeom>
        </p:spPr>
      </p:pic>
      <p:pic>
        <p:nvPicPr>
          <p:cNvPr id="75" name="Picture 74" descr="A picture containing clock&#10;&#10;Description automatically generated">
            <a:extLst>
              <a:ext uri="{FF2B5EF4-FFF2-40B4-BE49-F238E27FC236}">
                <a16:creationId xmlns:a16="http://schemas.microsoft.com/office/drawing/2014/main" xmlns="" id="{8D8CA112-0E85-924A-9BE4-290830E3127F}"/>
              </a:ext>
            </a:extLst>
          </p:cNvPr>
          <p:cNvPicPr>
            <a:picLocks noChangeAspect="1"/>
          </p:cNvPicPr>
          <p:nvPr/>
        </p:nvPicPr>
        <p:blipFill>
          <a:blip r:embed="rId12">
            <a:extLst>
              <a:ext uri="{837473B0-CC2E-450A-ABE3-18F120FF3D39}">
                <a1611:picAttrSrcUrl xmlns:a1611="http://schemas.microsoft.com/office/drawing/2016/11/main" xmlns="" r:id="rId13"/>
              </a:ext>
            </a:extLst>
          </a:blip>
          <a:stretch>
            <a:fillRect/>
          </a:stretch>
        </p:blipFill>
        <p:spPr>
          <a:xfrm>
            <a:off x="1185021" y="4134751"/>
            <a:ext cx="1242383" cy="1242383"/>
          </a:xfrm>
          <a:prstGeom prst="rect">
            <a:avLst/>
          </a:prstGeom>
        </p:spPr>
      </p:pic>
      <p:pic>
        <p:nvPicPr>
          <p:cNvPr id="23" name="Picture 22">
            <a:extLst>
              <a:ext uri="{FF2B5EF4-FFF2-40B4-BE49-F238E27FC236}">
                <a16:creationId xmlns:a16="http://schemas.microsoft.com/office/drawing/2014/main" xmlns="" id="{51F62A38-BA8F-4685-B038-4FBAD2035CCF}"/>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5824924" y="2776560"/>
            <a:ext cx="1248084" cy="1248084"/>
          </a:xfrm>
          <a:prstGeom prst="rect">
            <a:avLst/>
          </a:prstGeom>
        </p:spPr>
      </p:pic>
      <p:pic>
        <p:nvPicPr>
          <p:cNvPr id="24" name="Picture 23" descr="A picture containing clock&#10;&#10;Description automatically generated">
            <a:extLst>
              <a:ext uri="{FF2B5EF4-FFF2-40B4-BE49-F238E27FC236}">
                <a16:creationId xmlns:a16="http://schemas.microsoft.com/office/drawing/2014/main" xmlns="" id="{913DD4A6-2743-46C5-87BA-4DF38C8D9018}"/>
              </a:ext>
            </a:extLst>
          </p:cNvPr>
          <p:cNvPicPr>
            <a:picLocks noChangeAspect="1"/>
          </p:cNvPicPr>
          <p:nvPr/>
        </p:nvPicPr>
        <p:blipFill>
          <a:blip r:embed="rId12">
            <a:extLst>
              <a:ext uri="{837473B0-CC2E-450A-ABE3-18F120FF3D39}">
                <a1611:picAttrSrcUrl xmlns:a1611="http://schemas.microsoft.com/office/drawing/2016/11/main" xmlns="" r:id="rId13"/>
              </a:ext>
            </a:extLst>
          </a:blip>
          <a:stretch>
            <a:fillRect/>
          </a:stretch>
        </p:blipFill>
        <p:spPr>
          <a:xfrm>
            <a:off x="5824924" y="1247343"/>
            <a:ext cx="1242383" cy="1242383"/>
          </a:xfrm>
          <a:prstGeom prst="rect">
            <a:avLst/>
          </a:prstGeom>
        </p:spPr>
      </p:pic>
      <p:sp>
        <p:nvSpPr>
          <p:cNvPr id="29" name="TextBox 28">
            <a:extLst>
              <a:ext uri="{FF2B5EF4-FFF2-40B4-BE49-F238E27FC236}">
                <a16:creationId xmlns:a16="http://schemas.microsoft.com/office/drawing/2014/main" xmlns="" id="{BEAD31BE-0BB8-4A64-885A-A022883B9C84}"/>
              </a:ext>
            </a:extLst>
          </p:cNvPr>
          <p:cNvSpPr txBox="1"/>
          <p:nvPr/>
        </p:nvSpPr>
        <p:spPr>
          <a:xfrm>
            <a:off x="7282233" y="2982498"/>
            <a:ext cx="4733827" cy="584775"/>
          </a:xfrm>
          <a:prstGeom prst="rect">
            <a:avLst/>
          </a:prstGeom>
          <a:noFill/>
        </p:spPr>
        <p:txBody>
          <a:bodyPr wrap="square" rtlCol="0">
            <a:spAutoFit/>
          </a:bodyPr>
          <a:lstStyle/>
          <a:p>
            <a:pPr algn="ctr"/>
            <a:r>
              <a:rPr lang="en-GB" sz="3200" b="1" dirty="0">
                <a:latin typeface="Cavolini" panose="03000502040302020204" pitchFamily="66" charset="0"/>
                <a:cs typeface="Cavolini" panose="03000502040302020204" pitchFamily="66" charset="0"/>
              </a:rPr>
              <a:t>Virtual Classroom </a:t>
            </a:r>
          </a:p>
        </p:txBody>
      </p:sp>
      <p:sp>
        <p:nvSpPr>
          <p:cNvPr id="30" name="TextBox 29">
            <a:extLst>
              <a:ext uri="{FF2B5EF4-FFF2-40B4-BE49-F238E27FC236}">
                <a16:creationId xmlns:a16="http://schemas.microsoft.com/office/drawing/2014/main" xmlns="" id="{43872330-0B3A-4B33-8839-194CB0EE3C07}"/>
              </a:ext>
            </a:extLst>
          </p:cNvPr>
          <p:cNvSpPr txBox="1"/>
          <p:nvPr/>
        </p:nvSpPr>
        <p:spPr>
          <a:xfrm>
            <a:off x="5931815" y="1358436"/>
            <a:ext cx="6220609" cy="1077218"/>
          </a:xfrm>
          <a:prstGeom prst="rect">
            <a:avLst/>
          </a:prstGeom>
          <a:noFill/>
        </p:spPr>
        <p:txBody>
          <a:bodyPr wrap="square" rtlCol="0">
            <a:spAutoFit/>
          </a:bodyPr>
          <a:lstStyle/>
          <a:p>
            <a:pPr algn="ctr"/>
            <a:r>
              <a:rPr lang="en-GB" sz="3200" b="1" dirty="0">
                <a:latin typeface="Cavolini" panose="03000502040302020204" pitchFamily="66" charset="0"/>
                <a:cs typeface="Cavolini" panose="03000502040302020204" pitchFamily="66" charset="0"/>
              </a:rPr>
              <a:t>Health and </a:t>
            </a:r>
          </a:p>
          <a:p>
            <a:pPr algn="ctr"/>
            <a:r>
              <a:rPr lang="en-GB" sz="3200" b="1" dirty="0">
                <a:latin typeface="Cavolini" panose="03000502040302020204" pitchFamily="66" charset="0"/>
                <a:cs typeface="Cavolini" panose="03000502040302020204" pitchFamily="66" charset="0"/>
              </a:rPr>
              <a:t>Wellbeing</a:t>
            </a:r>
          </a:p>
        </p:txBody>
      </p:sp>
    </p:spTree>
    <p:extLst>
      <p:ext uri="{BB962C8B-B14F-4D97-AF65-F5344CB8AC3E}">
        <p14:creationId xmlns:p14="http://schemas.microsoft.com/office/powerpoint/2010/main" val="392676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046A88FF-66C5-DB4F-AE38-84F290B2B3D6}"/>
              </a:ext>
            </a:extLst>
          </p:cNvPr>
          <p:cNvSpPr txBox="1"/>
          <p:nvPr/>
        </p:nvSpPr>
        <p:spPr>
          <a:xfrm>
            <a:off x="1855693" y="1112814"/>
            <a:ext cx="8480612" cy="4401205"/>
          </a:xfrm>
          <a:prstGeom prst="rect">
            <a:avLst/>
          </a:prstGeom>
          <a:noFill/>
        </p:spPr>
        <p:txBody>
          <a:bodyPr wrap="square" rtlCol="0">
            <a:spAutoFit/>
          </a:bodyPr>
          <a:lstStyle/>
          <a:p>
            <a:pPr algn="ctr"/>
            <a:r>
              <a:rPr lang="en-GB" sz="2000" dirty="0"/>
              <a:t>A chance to spend some time doing a research project or fact-finding task of your own choice. Yes, that’s right, you get to choose!</a:t>
            </a:r>
          </a:p>
          <a:p>
            <a:pPr algn="ctr"/>
            <a:endParaRPr lang="en-GB" sz="2000" dirty="0"/>
          </a:p>
          <a:p>
            <a:pPr algn="ctr"/>
            <a:r>
              <a:rPr lang="en-GB" sz="2000" dirty="0"/>
              <a:t>Become a mini expert on an animal such as  a hammerhead shark or a venomous snake or even a mythical creature. What about politics, football, bungee jumping, dancing, fashion, ancient civilisations, cooking, gardening, quad bikes, flesh eating plants, artificial intelligence, aliens, space, architecture, holiday destinations, religions, music festivals or whatever appeals to you.</a:t>
            </a:r>
          </a:p>
          <a:p>
            <a:pPr algn="ctr"/>
            <a:endParaRPr lang="en-GB" sz="2000" dirty="0"/>
          </a:p>
          <a:p>
            <a:pPr algn="ctr"/>
            <a:r>
              <a:rPr lang="en-GB" sz="2000" dirty="0"/>
              <a:t>You may decide to present your findings in a PowerPoint, a poster, a fact file, a leaflet, a short video clip, or a different presentation. </a:t>
            </a:r>
          </a:p>
          <a:p>
            <a:pPr algn="ctr"/>
            <a:r>
              <a:rPr lang="en-GB" sz="2000" dirty="0"/>
              <a:t>You may decide to make it bilingual or include some Welsh phrases.</a:t>
            </a:r>
          </a:p>
          <a:p>
            <a:pPr algn="ctr"/>
            <a:endParaRPr lang="en-GB" sz="2000" dirty="0"/>
          </a:p>
          <a:p>
            <a:pPr algn="ctr"/>
            <a:r>
              <a:rPr lang="en-GB" sz="2000" dirty="0"/>
              <a:t> Remember it is your choice.</a:t>
            </a:r>
          </a:p>
        </p:txBody>
      </p:sp>
      <p:sp>
        <p:nvSpPr>
          <p:cNvPr id="26" name="TextBox 25">
            <a:extLst>
              <a:ext uri="{FF2B5EF4-FFF2-40B4-BE49-F238E27FC236}">
                <a16:creationId xmlns:a16="http://schemas.microsoft.com/office/drawing/2014/main" xmlns="" id="{09968BC4-FBFD-3A4F-9BEC-7059B539700F}"/>
              </a:ext>
            </a:extLst>
          </p:cNvPr>
          <p:cNvSpPr txBox="1"/>
          <p:nvPr/>
        </p:nvSpPr>
        <p:spPr>
          <a:xfrm>
            <a:off x="4484989" y="495842"/>
            <a:ext cx="3222019"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Genius Hour </a:t>
            </a:r>
          </a:p>
        </p:txBody>
      </p:sp>
      <p:pic>
        <p:nvPicPr>
          <p:cNvPr id="27" name="Picture 26">
            <a:extLst>
              <a:ext uri="{FF2B5EF4-FFF2-40B4-BE49-F238E27FC236}">
                <a16:creationId xmlns:a16="http://schemas.microsoft.com/office/drawing/2014/main" xmlns="" id="{8B6E7D23-8E7A-4C45-A4BB-9CA2B3DFCF41}"/>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471956" y="5609916"/>
            <a:ext cx="1248084" cy="1248084"/>
          </a:xfrm>
          <a:prstGeom prst="rect">
            <a:avLst/>
          </a:prstGeom>
        </p:spPr>
      </p:pic>
    </p:spTree>
    <p:extLst>
      <p:ext uri="{BB962C8B-B14F-4D97-AF65-F5344CB8AC3E}">
        <p14:creationId xmlns:p14="http://schemas.microsoft.com/office/powerpoint/2010/main" val="297983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E4AA92D0-FBA1-2549-9C58-D82439025DBD}"/>
              </a:ext>
            </a:extLst>
          </p:cNvPr>
          <p:cNvSpPr txBox="1"/>
          <p:nvPr/>
        </p:nvSpPr>
        <p:spPr>
          <a:xfrm>
            <a:off x="1642216" y="1287749"/>
            <a:ext cx="9193844" cy="4401205"/>
          </a:xfrm>
          <a:prstGeom prst="rect">
            <a:avLst/>
          </a:prstGeom>
          <a:noFill/>
        </p:spPr>
        <p:txBody>
          <a:bodyPr wrap="square" rtlCol="0">
            <a:spAutoFit/>
          </a:bodyPr>
          <a:lstStyle/>
          <a:p>
            <a:pPr algn="ctr"/>
            <a:r>
              <a:rPr lang="en-GB" sz="2000" dirty="0"/>
              <a:t>Your school may ask you to attempt an open-ended task which will be designed to develop and challenge your skills in literacy, numeracy and IT. </a:t>
            </a:r>
          </a:p>
          <a:p>
            <a:pPr algn="ctr"/>
            <a:r>
              <a:rPr lang="en-GB" sz="2000" dirty="0"/>
              <a:t>Remember also to use your bilingual skills whenever you can.</a:t>
            </a:r>
          </a:p>
          <a:p>
            <a:pPr algn="ctr"/>
            <a:endParaRPr lang="en-GB" sz="2000" dirty="0"/>
          </a:p>
          <a:p>
            <a:pPr algn="ctr"/>
            <a:r>
              <a:rPr lang="en-GB" sz="2000" dirty="0"/>
              <a:t>You may be asked to plan a visit for a family of four from London to Powys. Where?, why?, what is the cost of transport and accommodation?, what basic Welsh phrases will they need?, how long will they stay? </a:t>
            </a:r>
          </a:p>
          <a:p>
            <a:pPr algn="ctr"/>
            <a:r>
              <a:rPr lang="en-GB" sz="2000" dirty="0"/>
              <a:t>Can you produce a set of options for them ? </a:t>
            </a:r>
          </a:p>
          <a:p>
            <a:pPr algn="ctr"/>
            <a:endParaRPr lang="en-GB" sz="2000" dirty="0"/>
          </a:p>
          <a:p>
            <a:pPr algn="ctr"/>
            <a:r>
              <a:rPr lang="en-GB" sz="2000" dirty="0"/>
              <a:t>Or you could you research, plan, measure and set a budget to re-develop your bedroom with consideration for your ideal room décor, carpet, furniture, furnishings and digital gadgets.</a:t>
            </a:r>
          </a:p>
          <a:p>
            <a:pPr algn="ctr"/>
            <a:endParaRPr lang="en-GB" sz="2000" dirty="0"/>
          </a:p>
          <a:p>
            <a:pPr algn="ctr"/>
            <a:r>
              <a:rPr lang="en-GB" sz="2000" dirty="0"/>
              <a:t>Remember it is your choice.</a:t>
            </a:r>
          </a:p>
        </p:txBody>
      </p:sp>
      <p:sp>
        <p:nvSpPr>
          <p:cNvPr id="15" name="TextBox 14">
            <a:extLst>
              <a:ext uri="{FF2B5EF4-FFF2-40B4-BE49-F238E27FC236}">
                <a16:creationId xmlns:a16="http://schemas.microsoft.com/office/drawing/2014/main" xmlns="" id="{FA2D8843-6506-2746-9EEE-729686FC6E5A}"/>
              </a:ext>
            </a:extLst>
          </p:cNvPr>
          <p:cNvSpPr txBox="1"/>
          <p:nvPr/>
        </p:nvSpPr>
        <p:spPr>
          <a:xfrm>
            <a:off x="4675632" y="535728"/>
            <a:ext cx="2840736"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Rich Tasks </a:t>
            </a:r>
          </a:p>
        </p:txBody>
      </p:sp>
      <p:pic>
        <p:nvPicPr>
          <p:cNvPr id="19" name="Picture 18">
            <a:extLst>
              <a:ext uri="{FF2B5EF4-FFF2-40B4-BE49-F238E27FC236}">
                <a16:creationId xmlns:a16="http://schemas.microsoft.com/office/drawing/2014/main" xmlns="" id="{A812C9DB-3711-5140-AEB6-1198B370DFE0}"/>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505588" y="5570251"/>
            <a:ext cx="1332809" cy="1332809"/>
          </a:xfrm>
          <a:prstGeom prst="rect">
            <a:avLst/>
          </a:prstGeom>
        </p:spPr>
      </p:pic>
    </p:spTree>
    <p:extLst>
      <p:ext uri="{BB962C8B-B14F-4D97-AF65-F5344CB8AC3E}">
        <p14:creationId xmlns:p14="http://schemas.microsoft.com/office/powerpoint/2010/main" val="182261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xmlns="" id="{E235E273-D2C0-DF4D-A21E-8E64FB33917C}"/>
              </a:ext>
            </a:extLst>
          </p:cNvPr>
          <p:cNvSpPr/>
          <p:nvPr/>
        </p:nvSpPr>
        <p:spPr>
          <a:xfrm rot="5400000">
            <a:off x="91440" y="-91440"/>
            <a:ext cx="2840736" cy="3023616"/>
          </a:xfrm>
          <a:prstGeom prst="rtTriangl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xmlns="" id="{045BFB93-38F3-0544-9FDE-ACA997FBC85F}"/>
              </a:ext>
            </a:extLst>
          </p:cNvPr>
          <p:cNvSpPr/>
          <p:nvPr/>
        </p:nvSpPr>
        <p:spPr>
          <a:xfrm>
            <a:off x="0" y="3834384"/>
            <a:ext cx="2840736" cy="3023616"/>
          </a:xfrm>
          <a:prstGeom prst="rtTriangl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xmlns="" id="{B1D5C37A-8822-3844-9485-3929E087BF56}"/>
              </a:ext>
            </a:extLst>
          </p:cNvPr>
          <p:cNvSpPr/>
          <p:nvPr/>
        </p:nvSpPr>
        <p:spPr>
          <a:xfrm rot="10800000">
            <a:off x="9351264" y="0"/>
            <a:ext cx="2840736" cy="3023616"/>
          </a:xfrm>
          <a:prstGeom prst="r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xmlns="" id="{CFE20E21-84CC-5543-96F6-1F9C93539317}"/>
              </a:ext>
            </a:extLst>
          </p:cNvPr>
          <p:cNvSpPr/>
          <p:nvPr/>
        </p:nvSpPr>
        <p:spPr>
          <a:xfrm rot="16200000">
            <a:off x="9259824" y="3925824"/>
            <a:ext cx="2840736" cy="3023616"/>
          </a:xfrm>
          <a:prstGeom prst="rtTriangl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93EC67F-99D9-2F49-B296-6E9775F6DF1B}"/>
              </a:ext>
            </a:extLst>
          </p:cNvPr>
          <p:cNvSpPr txBox="1"/>
          <p:nvPr/>
        </p:nvSpPr>
        <p:spPr>
          <a:xfrm>
            <a:off x="203382" y="351063"/>
            <a:ext cx="1804416" cy="1015663"/>
          </a:xfrm>
          <a:prstGeom prst="rect">
            <a:avLst/>
          </a:prstGeom>
          <a:noFill/>
        </p:spPr>
        <p:txBody>
          <a:bodyPr wrap="square" rtlCol="0">
            <a:spAutoFit/>
          </a:bodyPr>
          <a:lstStyle/>
          <a:p>
            <a:r>
              <a:rPr lang="en-US" sz="2000" b="1" dirty="0"/>
              <a:t>Ambitious, capable learners</a:t>
            </a:r>
          </a:p>
        </p:txBody>
      </p:sp>
      <p:sp>
        <p:nvSpPr>
          <p:cNvPr id="16" name="TextBox 15">
            <a:extLst>
              <a:ext uri="{FF2B5EF4-FFF2-40B4-BE49-F238E27FC236}">
                <a16:creationId xmlns:a16="http://schemas.microsoft.com/office/drawing/2014/main" xmlns="" id="{C5AAA585-5856-FE4E-AAAC-92D5F21E06EC}"/>
              </a:ext>
            </a:extLst>
          </p:cNvPr>
          <p:cNvSpPr txBox="1"/>
          <p:nvPr/>
        </p:nvSpPr>
        <p:spPr>
          <a:xfrm>
            <a:off x="80688" y="5299140"/>
            <a:ext cx="1933385" cy="1015663"/>
          </a:xfrm>
          <a:prstGeom prst="rect">
            <a:avLst/>
          </a:prstGeom>
          <a:noFill/>
          <a:ln>
            <a:noFill/>
          </a:ln>
        </p:spPr>
        <p:txBody>
          <a:bodyPr wrap="square" rtlCol="0">
            <a:spAutoFit/>
          </a:bodyPr>
          <a:lstStyle/>
          <a:p>
            <a:r>
              <a:rPr lang="en-US" sz="2000" b="1" dirty="0"/>
              <a:t>Enterprising, creative contributors</a:t>
            </a:r>
          </a:p>
        </p:txBody>
      </p:sp>
      <p:sp>
        <p:nvSpPr>
          <p:cNvPr id="17" name="TextBox 16">
            <a:extLst>
              <a:ext uri="{FF2B5EF4-FFF2-40B4-BE49-F238E27FC236}">
                <a16:creationId xmlns:a16="http://schemas.microsoft.com/office/drawing/2014/main" xmlns="" id="{EB36002B-6974-F447-934B-2A6B5BA94D7E}"/>
              </a:ext>
            </a:extLst>
          </p:cNvPr>
          <p:cNvSpPr txBox="1"/>
          <p:nvPr/>
        </p:nvSpPr>
        <p:spPr>
          <a:xfrm>
            <a:off x="10771632" y="339838"/>
            <a:ext cx="1957959" cy="1015663"/>
          </a:xfrm>
          <a:prstGeom prst="rect">
            <a:avLst/>
          </a:prstGeom>
          <a:noFill/>
        </p:spPr>
        <p:txBody>
          <a:bodyPr wrap="square" rtlCol="0">
            <a:spAutoFit/>
          </a:bodyPr>
          <a:lstStyle/>
          <a:p>
            <a:r>
              <a:rPr lang="en-US" sz="2000" b="1" dirty="0"/>
              <a:t>Ethical, informed citizens</a:t>
            </a:r>
          </a:p>
        </p:txBody>
      </p:sp>
      <p:sp>
        <p:nvSpPr>
          <p:cNvPr id="18" name="TextBox 17">
            <a:extLst>
              <a:ext uri="{FF2B5EF4-FFF2-40B4-BE49-F238E27FC236}">
                <a16:creationId xmlns:a16="http://schemas.microsoft.com/office/drawing/2014/main" xmlns="" id="{B2573AEF-1AC6-BD41-82DD-AF6E0B309D4C}"/>
              </a:ext>
            </a:extLst>
          </p:cNvPr>
          <p:cNvSpPr txBox="1"/>
          <p:nvPr/>
        </p:nvSpPr>
        <p:spPr>
          <a:xfrm>
            <a:off x="10712609" y="5497515"/>
            <a:ext cx="1668143" cy="1015663"/>
          </a:xfrm>
          <a:prstGeom prst="rect">
            <a:avLst/>
          </a:prstGeom>
          <a:noFill/>
        </p:spPr>
        <p:txBody>
          <a:bodyPr wrap="square" rtlCol="0">
            <a:spAutoFit/>
          </a:bodyPr>
          <a:lstStyle/>
          <a:p>
            <a:r>
              <a:rPr lang="en-US" sz="2000" b="1" dirty="0"/>
              <a:t>Healthy, confident individuals</a:t>
            </a:r>
          </a:p>
        </p:txBody>
      </p:sp>
      <p:sp>
        <p:nvSpPr>
          <p:cNvPr id="2" name="TextBox 1">
            <a:extLst>
              <a:ext uri="{FF2B5EF4-FFF2-40B4-BE49-F238E27FC236}">
                <a16:creationId xmlns:a16="http://schemas.microsoft.com/office/drawing/2014/main" xmlns="" id="{89DB1248-C885-8048-91C0-FEDB24A1C01A}"/>
              </a:ext>
            </a:extLst>
          </p:cNvPr>
          <p:cNvSpPr txBox="1"/>
          <p:nvPr/>
        </p:nvSpPr>
        <p:spPr>
          <a:xfrm>
            <a:off x="797858" y="1470629"/>
            <a:ext cx="10596283" cy="4093428"/>
          </a:xfrm>
          <a:prstGeom prst="rect">
            <a:avLst/>
          </a:prstGeom>
          <a:noFill/>
        </p:spPr>
        <p:txBody>
          <a:bodyPr wrap="square" rtlCol="0">
            <a:spAutoFit/>
          </a:bodyPr>
          <a:lstStyle/>
          <a:p>
            <a:pPr algn="ctr"/>
            <a:r>
              <a:rPr lang="en-GB" sz="2000" dirty="0"/>
              <a:t>This is where you are working from home </a:t>
            </a:r>
          </a:p>
          <a:p>
            <a:pPr algn="ctr"/>
            <a:r>
              <a:rPr lang="en-GB" sz="2000" dirty="0"/>
              <a:t>but are in contact with your teacher or teachers</a:t>
            </a:r>
          </a:p>
          <a:p>
            <a:pPr algn="ctr"/>
            <a:r>
              <a:rPr lang="en-GB" sz="2000" dirty="0"/>
              <a:t> on a regular basis to discuss and review your work. </a:t>
            </a:r>
          </a:p>
          <a:p>
            <a:pPr algn="ctr"/>
            <a:endParaRPr lang="en-GB" sz="2000" dirty="0"/>
          </a:p>
          <a:p>
            <a:pPr algn="ctr"/>
            <a:r>
              <a:rPr lang="en-GB" dirty="0"/>
              <a:t> </a:t>
            </a:r>
            <a:r>
              <a:rPr lang="en-GB" sz="2000" dirty="0"/>
              <a:t>You may be asked to undertake a research task and you will lead the direction this takes you based around a key topic or key question posed by your teacher. </a:t>
            </a:r>
          </a:p>
          <a:p>
            <a:pPr algn="ctr"/>
            <a:endParaRPr lang="en-GB" sz="2000" dirty="0"/>
          </a:p>
          <a:p>
            <a:pPr algn="ctr"/>
            <a:r>
              <a:rPr lang="en-GB" sz="2000" dirty="0"/>
              <a:t>It is about you, exploring and finding out for yourself, at your own pace. </a:t>
            </a:r>
          </a:p>
          <a:p>
            <a:pPr algn="ctr"/>
            <a:r>
              <a:rPr lang="en-GB" sz="2000" dirty="0"/>
              <a:t>You will be asked to complete assignments, ask your own questions and give feedback to your teachers in a format that you get to choose. </a:t>
            </a:r>
          </a:p>
          <a:p>
            <a:pPr algn="ctr"/>
            <a:r>
              <a:rPr lang="en-GB" sz="2000" dirty="0"/>
              <a:t>You get your say and your teachers get to have their say.</a:t>
            </a:r>
          </a:p>
          <a:p>
            <a:pPr algn="ctr"/>
            <a:endParaRPr lang="en-GB" sz="2000" dirty="0"/>
          </a:p>
          <a:p>
            <a:pPr algn="ctr"/>
            <a:r>
              <a:rPr lang="en-GB" sz="2000" dirty="0"/>
              <a:t>Remember it is your choice which direction you take your own research. </a:t>
            </a:r>
          </a:p>
        </p:txBody>
      </p:sp>
      <p:sp>
        <p:nvSpPr>
          <p:cNvPr id="15" name="TextBox 14">
            <a:extLst>
              <a:ext uri="{FF2B5EF4-FFF2-40B4-BE49-F238E27FC236}">
                <a16:creationId xmlns:a16="http://schemas.microsoft.com/office/drawing/2014/main" xmlns="" id="{F829BD13-B6EC-6E44-8CB0-B5B4AC691497}"/>
              </a:ext>
            </a:extLst>
          </p:cNvPr>
          <p:cNvSpPr txBox="1"/>
          <p:nvPr/>
        </p:nvSpPr>
        <p:spPr>
          <a:xfrm>
            <a:off x="3782834" y="554939"/>
            <a:ext cx="4626332" cy="646331"/>
          </a:xfrm>
          <a:prstGeom prst="rect">
            <a:avLst/>
          </a:prstGeom>
          <a:noFill/>
        </p:spPr>
        <p:txBody>
          <a:bodyPr wrap="square" rtlCol="0">
            <a:spAutoFit/>
          </a:bodyPr>
          <a:lstStyle/>
          <a:p>
            <a:pPr algn="ctr"/>
            <a:r>
              <a:rPr lang="en-GB" sz="3600" b="1" dirty="0">
                <a:latin typeface="Cavolini" panose="03000502040302020204" pitchFamily="66" charset="0"/>
                <a:cs typeface="Cavolini" panose="03000502040302020204" pitchFamily="66" charset="0"/>
              </a:rPr>
              <a:t>Flipped Learning </a:t>
            </a:r>
          </a:p>
        </p:txBody>
      </p:sp>
      <p:pic>
        <p:nvPicPr>
          <p:cNvPr id="19" name="Picture 18">
            <a:extLst>
              <a:ext uri="{FF2B5EF4-FFF2-40B4-BE49-F238E27FC236}">
                <a16:creationId xmlns:a16="http://schemas.microsoft.com/office/drawing/2014/main" xmlns="" id="{486B07B4-549D-3D41-87C7-0A0879B0D75D}"/>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376684" y="5437632"/>
            <a:ext cx="1438630" cy="1438630"/>
          </a:xfrm>
          <a:prstGeom prst="rect">
            <a:avLst/>
          </a:prstGeom>
        </p:spPr>
      </p:pic>
    </p:spTree>
    <p:extLst>
      <p:ext uri="{BB962C8B-B14F-4D97-AF65-F5344CB8AC3E}">
        <p14:creationId xmlns:p14="http://schemas.microsoft.com/office/powerpoint/2010/main" val="1275115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B52ED13E92A648B36847C78548670B" ma:contentTypeVersion="13" ma:contentTypeDescription="Create a new document." ma:contentTypeScope="" ma:versionID="01eb8305aaeee05379730fb824af47db">
  <xsd:schema xmlns:xsd="http://www.w3.org/2001/XMLSchema" xmlns:xs="http://www.w3.org/2001/XMLSchema" xmlns:p="http://schemas.microsoft.com/office/2006/metadata/properties" xmlns:ns3="8d446b10-8116-43b7-88f1-58f9fcef0545" xmlns:ns4="5d872885-ee82-43d9-882d-43650953ea5e" targetNamespace="http://schemas.microsoft.com/office/2006/metadata/properties" ma:root="true" ma:fieldsID="8af6ce311df77667360394af51c52697" ns3:_="" ns4:_="">
    <xsd:import namespace="8d446b10-8116-43b7-88f1-58f9fcef0545"/>
    <xsd:import namespace="5d872885-ee82-43d9-882d-43650953ea5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446b10-8116-43b7-88f1-58f9fcef05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872885-ee82-43d9-882d-43650953ea5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8FFDFE-1C2C-45AD-AD60-71434C25A828}">
  <ds:schemaRefs>
    <ds:schemaRef ds:uri="http://schemas.microsoft.com/sharepoint/v3/contenttype/forms"/>
  </ds:schemaRefs>
</ds:datastoreItem>
</file>

<file path=customXml/itemProps2.xml><?xml version="1.0" encoding="utf-8"?>
<ds:datastoreItem xmlns:ds="http://schemas.openxmlformats.org/officeDocument/2006/customXml" ds:itemID="{A8C40356-21F6-46D4-A326-78AA830F5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446b10-8116-43b7-88f1-58f9fcef0545"/>
    <ds:schemaRef ds:uri="5d872885-ee82-43d9-882d-43650953e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087953-6460-4F72-BE63-C70F22980DE5}">
  <ds:schemaRefs>
    <ds:schemaRef ds:uri="8d446b10-8116-43b7-88f1-58f9fcef0545"/>
    <ds:schemaRef ds:uri="http://schemas.microsoft.com/office/2006/documentManagement/types"/>
    <ds:schemaRef ds:uri="http://schemas.microsoft.com/office/2006/metadata/properties"/>
    <ds:schemaRef ds:uri="http://purl.org/dc/terms/"/>
    <ds:schemaRef ds:uri="http://purl.org/dc/dcmitype/"/>
    <ds:schemaRef ds:uri="http://schemas.microsoft.com/office/infopath/2007/PartnerControls"/>
    <ds:schemaRef ds:uri="5d872885-ee82-43d9-882d-43650953ea5e"/>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4897</TotalTime>
  <Words>1831</Words>
  <Application>Microsoft Office PowerPoint</Application>
  <PresentationFormat>Widescreen</PresentationFormat>
  <Paragraphs>246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Cavolini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Lizzie Fielding</dc:creator>
  <cp:lastModifiedBy>Microsoft account</cp:lastModifiedBy>
  <cp:revision>51</cp:revision>
  <dcterms:created xsi:type="dcterms:W3CDTF">2020-04-29T13:10:45Z</dcterms:created>
  <dcterms:modified xsi:type="dcterms:W3CDTF">2020-06-11T08:37:01Z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0x0101001DB52ED13E92A648B36847C78548670B</vt:lpwstr>
  </property>
</Properties>
</file>